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notesMasterIdLst>
    <p:notesMasterId r:id="rId3"/>
  </p:notesMasterIdLst>
  <p:sldIdLst>
    <p:sldId id="256" r:id="rId2"/>
  </p:sldIdLst>
  <p:sldSz cx="42803763"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6" userDrawn="1">
          <p15:clr>
            <a:srgbClr val="A4A3A4"/>
          </p15:clr>
        </p15:guide>
        <p15:guide id="2" pos="1348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AD47"/>
    <a:srgbClr val="213F73"/>
    <a:srgbClr val="4555A4"/>
    <a:srgbClr val="002A84"/>
    <a:srgbClr val="003298"/>
    <a:srgbClr val="491873"/>
    <a:srgbClr val="3918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667"/>
    <p:restoredTop sz="95082"/>
  </p:normalViewPr>
  <p:slideViewPr>
    <p:cSldViewPr>
      <p:cViewPr>
        <p:scale>
          <a:sx n="36" d="100"/>
          <a:sy n="36" d="100"/>
        </p:scale>
        <p:origin x="960" y="-976"/>
      </p:cViewPr>
      <p:guideLst>
        <p:guide orient="horz" pos="9536"/>
        <p:guide pos="134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Mairead/Desktop/Workbook_Gerodontology_202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Mairead/Desktop/Workbook_Gerodontology_202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Mairead/Desktop/Workbook_Gerodontology_202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Mairead/Desktop/Workbook_Gerodontology_2020.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Mairead/Desktop/Workbook_Gerodontology_2020.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Users/Mairead/Desktop/Workbook_Gerodontology_2020.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Users/Mairead/Desktop/Workbook_Gerodontology_2020.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Users/Mairead/Desktop/Workbook_Gerodontology_2020.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 Data'!$R$6</c:f>
              <c:strCache>
                <c:ptCount val="1"/>
                <c:pt idx="0">
                  <c:v>2019</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 Data'!$S$5:$Z$5</c:f>
              <c:strCache>
                <c:ptCount val="8"/>
                <c:pt idx="0">
                  <c:v>Zygoma</c:v>
                </c:pt>
                <c:pt idx="1">
                  <c:v>Orbital floor</c:v>
                </c:pt>
                <c:pt idx="2">
                  <c:v>Midface</c:v>
                </c:pt>
                <c:pt idx="3">
                  <c:v>Nasal</c:v>
                </c:pt>
                <c:pt idx="4">
                  <c:v>Mandible</c:v>
                </c:pt>
                <c:pt idx="5">
                  <c:v>Orbital walls</c:v>
                </c:pt>
                <c:pt idx="6">
                  <c:v>Soft tissue</c:v>
                </c:pt>
                <c:pt idx="7">
                  <c:v>Other</c:v>
                </c:pt>
              </c:strCache>
            </c:strRef>
          </c:cat>
          <c:val>
            <c:numRef>
              <c:f>'Graph Data'!$S$6:$Z$6</c:f>
              <c:numCache>
                <c:formatCode>General</c:formatCode>
                <c:ptCount val="8"/>
                <c:pt idx="0">
                  <c:v>18</c:v>
                </c:pt>
                <c:pt idx="1">
                  <c:v>14</c:v>
                </c:pt>
                <c:pt idx="2">
                  <c:v>11</c:v>
                </c:pt>
                <c:pt idx="3">
                  <c:v>8</c:v>
                </c:pt>
                <c:pt idx="4">
                  <c:v>9</c:v>
                </c:pt>
                <c:pt idx="5">
                  <c:v>7</c:v>
                </c:pt>
                <c:pt idx="6">
                  <c:v>6</c:v>
                </c:pt>
                <c:pt idx="7">
                  <c:v>9</c:v>
                </c:pt>
              </c:numCache>
            </c:numRef>
          </c:val>
          <c:extLst>
            <c:ext xmlns:c16="http://schemas.microsoft.com/office/drawing/2014/chart" uri="{C3380CC4-5D6E-409C-BE32-E72D297353CC}">
              <c16:uniqueId val="{00000000-477C-6F40-903C-A4D4B5E12B01}"/>
            </c:ext>
          </c:extLst>
        </c:ser>
        <c:ser>
          <c:idx val="1"/>
          <c:order val="1"/>
          <c:tx>
            <c:strRef>
              <c:f>'Graph Data'!$R$7</c:f>
              <c:strCache>
                <c:ptCount val="1"/>
                <c:pt idx="0">
                  <c:v>2020</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 Data'!$S$5:$Z$5</c:f>
              <c:strCache>
                <c:ptCount val="8"/>
                <c:pt idx="0">
                  <c:v>Zygoma</c:v>
                </c:pt>
                <c:pt idx="1">
                  <c:v>Orbital floor</c:v>
                </c:pt>
                <c:pt idx="2">
                  <c:v>Midface</c:v>
                </c:pt>
                <c:pt idx="3">
                  <c:v>Nasal</c:v>
                </c:pt>
                <c:pt idx="4">
                  <c:v>Mandible</c:v>
                </c:pt>
                <c:pt idx="5">
                  <c:v>Orbital walls</c:v>
                </c:pt>
                <c:pt idx="6">
                  <c:v>Soft tissue</c:v>
                </c:pt>
                <c:pt idx="7">
                  <c:v>Other</c:v>
                </c:pt>
              </c:strCache>
            </c:strRef>
          </c:cat>
          <c:val>
            <c:numRef>
              <c:f>'Graph Data'!$S$7:$Z$7</c:f>
              <c:numCache>
                <c:formatCode>General</c:formatCode>
                <c:ptCount val="8"/>
                <c:pt idx="0">
                  <c:v>7</c:v>
                </c:pt>
                <c:pt idx="1">
                  <c:v>7</c:v>
                </c:pt>
                <c:pt idx="2">
                  <c:v>1</c:v>
                </c:pt>
                <c:pt idx="3">
                  <c:v>1</c:v>
                </c:pt>
                <c:pt idx="4">
                  <c:v>12</c:v>
                </c:pt>
                <c:pt idx="5">
                  <c:v>3</c:v>
                </c:pt>
                <c:pt idx="6">
                  <c:v>6</c:v>
                </c:pt>
                <c:pt idx="7">
                  <c:v>6</c:v>
                </c:pt>
              </c:numCache>
            </c:numRef>
          </c:val>
          <c:extLst>
            <c:ext xmlns:c16="http://schemas.microsoft.com/office/drawing/2014/chart" uri="{C3380CC4-5D6E-409C-BE32-E72D297353CC}">
              <c16:uniqueId val="{00000001-477C-6F40-903C-A4D4B5E12B01}"/>
            </c:ext>
          </c:extLst>
        </c:ser>
        <c:dLbls>
          <c:showLegendKey val="0"/>
          <c:showVal val="0"/>
          <c:showCatName val="0"/>
          <c:showSerName val="0"/>
          <c:showPercent val="0"/>
          <c:showBubbleSize val="0"/>
        </c:dLbls>
        <c:gapWidth val="150"/>
        <c:axId val="1979067023"/>
        <c:axId val="1979285167"/>
      </c:barChart>
      <c:catAx>
        <c:axId val="19790670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1" i="0" u="none" strike="noStrike" kern="1200" baseline="0">
                <a:solidFill>
                  <a:schemeClr val="tx1">
                    <a:lumMod val="65000"/>
                    <a:lumOff val="35000"/>
                  </a:schemeClr>
                </a:solidFill>
                <a:latin typeface="+mn-lt"/>
                <a:ea typeface="+mn-ea"/>
                <a:cs typeface="+mn-cs"/>
              </a:defRPr>
            </a:pPr>
            <a:endParaRPr lang="en-US"/>
          </a:p>
        </c:txPr>
        <c:crossAx val="1979285167"/>
        <c:crosses val="autoZero"/>
        <c:auto val="1"/>
        <c:lblAlgn val="ctr"/>
        <c:lblOffset val="100"/>
        <c:noMultiLvlLbl val="0"/>
      </c:catAx>
      <c:valAx>
        <c:axId val="197928516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600" b="1" i="0" u="none" strike="noStrike" kern="1200" baseline="0">
                <a:solidFill>
                  <a:schemeClr val="tx1">
                    <a:lumMod val="65000"/>
                    <a:lumOff val="35000"/>
                  </a:schemeClr>
                </a:solidFill>
                <a:latin typeface="+mn-lt"/>
                <a:ea typeface="+mn-ea"/>
                <a:cs typeface="+mn-cs"/>
              </a:defRPr>
            </a:pPr>
            <a:endParaRPr lang="en-US"/>
          </a:p>
        </c:txPr>
        <c:crossAx val="1979067023"/>
        <c:crosses val="autoZero"/>
        <c:crossBetween val="between"/>
      </c:valAx>
      <c:spPr>
        <a:noFill/>
        <a:ln>
          <a:noFill/>
        </a:ln>
        <a:effectLst/>
      </c:spPr>
    </c:plotArea>
    <c:legend>
      <c:legendPos val="r"/>
      <c:layout>
        <c:manualLayout>
          <c:xMode val="edge"/>
          <c:yMode val="edge"/>
          <c:x val="0.80900390458160087"/>
          <c:y val="4.3324098119191289E-3"/>
          <c:w val="0.1909960954183991"/>
          <c:h val="0.30564385004352629"/>
        </c:manualLayout>
      </c:layout>
      <c:overlay val="1"/>
      <c:spPr>
        <a:noFill/>
        <a:ln>
          <a:noFill/>
        </a:ln>
        <a:effectLst/>
      </c:spPr>
      <c:txPr>
        <a:bodyPr rot="0" spcFirstLastPara="1" vertOverflow="ellipsis" vert="horz" wrap="square" anchor="ctr" anchorCtr="1"/>
        <a:lstStyle/>
        <a:p>
          <a:pPr>
            <a:defRPr sz="4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1" i="0" u="none" strike="noStrike" kern="1200" spc="0" baseline="0">
                <a:solidFill>
                  <a:schemeClr val="tx1">
                    <a:lumMod val="65000"/>
                    <a:lumOff val="35000"/>
                  </a:schemeClr>
                </a:solidFill>
                <a:latin typeface="+mn-lt"/>
                <a:ea typeface="+mn-ea"/>
                <a:cs typeface="+mn-cs"/>
              </a:defRPr>
            </a:pPr>
            <a:r>
              <a:rPr lang="en-GB" sz="3600" b="1"/>
              <a:t>2020</a:t>
            </a:r>
          </a:p>
        </c:rich>
      </c:tx>
      <c:layout>
        <c:manualLayout>
          <c:xMode val="edge"/>
          <c:yMode val="edge"/>
          <c:x val="0.1403328064652441"/>
          <c:y val="0.14694631337465439"/>
        </c:manualLayout>
      </c:layout>
      <c:overlay val="0"/>
      <c:spPr>
        <a:noFill/>
        <a:ln>
          <a:noFill/>
        </a:ln>
        <a:effectLst/>
      </c:spPr>
      <c:txPr>
        <a:bodyPr rot="0" spcFirstLastPara="1" vertOverflow="ellipsis" vert="horz" wrap="square" anchor="ctr" anchorCtr="1"/>
        <a:lstStyle/>
        <a:p>
          <a:pPr>
            <a:defRPr sz="3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6"/>
              </a:solidFill>
              <a:ln w="19050">
                <a:solidFill>
                  <a:schemeClr val="lt1"/>
                </a:solidFill>
              </a:ln>
              <a:effectLst/>
            </c:spPr>
            <c:extLst>
              <c:ext xmlns:c16="http://schemas.microsoft.com/office/drawing/2014/chart" uri="{C3380CC4-5D6E-409C-BE32-E72D297353CC}">
                <c16:uniqueId val="{00000001-D7C8-6C44-B81B-13431F869729}"/>
              </c:ext>
            </c:extLst>
          </c:dPt>
          <c:dPt>
            <c:idx val="1"/>
            <c:bubble3D val="0"/>
            <c:spPr>
              <a:solidFill>
                <a:schemeClr val="accent5"/>
              </a:solidFill>
              <a:ln w="19050">
                <a:solidFill>
                  <a:schemeClr val="lt1"/>
                </a:solidFill>
              </a:ln>
              <a:effectLst/>
            </c:spPr>
            <c:extLst>
              <c:ext xmlns:c16="http://schemas.microsoft.com/office/drawing/2014/chart" uri="{C3380CC4-5D6E-409C-BE32-E72D297353CC}">
                <c16:uniqueId val="{00000003-D7C8-6C44-B81B-13431F869729}"/>
              </c:ext>
            </c:extLst>
          </c:dPt>
          <c:dLbls>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'Graph Data'!$C$11:$C$12</c:f>
              <c:strCache>
                <c:ptCount val="2"/>
                <c:pt idx="0">
                  <c:v>Female</c:v>
                </c:pt>
                <c:pt idx="1">
                  <c:v>Male</c:v>
                </c:pt>
              </c:strCache>
            </c:strRef>
          </c:cat>
          <c:val>
            <c:numRef>
              <c:f>'Graph Data'!$D$11:$D$12</c:f>
              <c:numCache>
                <c:formatCode>General</c:formatCode>
                <c:ptCount val="2"/>
                <c:pt idx="0">
                  <c:v>21</c:v>
                </c:pt>
                <c:pt idx="1">
                  <c:v>12</c:v>
                </c:pt>
              </c:numCache>
            </c:numRef>
          </c:val>
          <c:extLst>
            <c:ext xmlns:c16="http://schemas.microsoft.com/office/drawing/2014/chart" uri="{C3380CC4-5D6E-409C-BE32-E72D297353CC}">
              <c16:uniqueId val="{00000004-D7C8-6C44-B81B-13431F869729}"/>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1" i="0" u="none" strike="noStrike" kern="1200" spc="0" baseline="0">
                <a:solidFill>
                  <a:schemeClr val="tx1">
                    <a:lumMod val="65000"/>
                    <a:lumOff val="35000"/>
                  </a:schemeClr>
                </a:solidFill>
                <a:latin typeface="+mn-lt"/>
                <a:ea typeface="+mn-ea"/>
                <a:cs typeface="+mn-cs"/>
              </a:defRPr>
            </a:pPr>
            <a:r>
              <a:rPr lang="en-GB" sz="3600" b="1"/>
              <a:t>2019</a:t>
            </a:r>
          </a:p>
        </c:rich>
      </c:tx>
      <c:layout>
        <c:manualLayout>
          <c:xMode val="edge"/>
          <c:yMode val="edge"/>
          <c:x val="0.26566447700859019"/>
          <c:y val="0.17530828520727693"/>
        </c:manualLayout>
      </c:layout>
      <c:overlay val="0"/>
      <c:spPr>
        <a:noFill/>
        <a:ln>
          <a:noFill/>
        </a:ln>
        <a:effectLst/>
      </c:spPr>
      <c:txPr>
        <a:bodyPr rot="0" spcFirstLastPara="1" vertOverflow="ellipsis" vert="horz" wrap="square" anchor="ctr" anchorCtr="1"/>
        <a:lstStyle/>
        <a:p>
          <a:pPr>
            <a:defRPr sz="3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4851458083355413"/>
          <c:y val="0.18510992092204473"/>
          <c:w val="0.569825387003843"/>
          <c:h val="0.79364449815655713"/>
        </c:manualLayout>
      </c:layout>
      <c:pieChart>
        <c:varyColors val="1"/>
        <c:ser>
          <c:idx val="0"/>
          <c:order val="0"/>
          <c:dPt>
            <c:idx val="0"/>
            <c:bubble3D val="0"/>
            <c:spPr>
              <a:solidFill>
                <a:schemeClr val="accent6"/>
              </a:solidFill>
              <a:ln w="19050">
                <a:solidFill>
                  <a:schemeClr val="lt1"/>
                </a:solidFill>
              </a:ln>
              <a:effectLst/>
            </c:spPr>
            <c:extLst>
              <c:ext xmlns:c16="http://schemas.microsoft.com/office/drawing/2014/chart" uri="{C3380CC4-5D6E-409C-BE32-E72D297353CC}">
                <c16:uniqueId val="{00000001-4B06-E741-BE32-6188ABE868E1}"/>
              </c:ext>
            </c:extLst>
          </c:dPt>
          <c:dPt>
            <c:idx val="1"/>
            <c:bubble3D val="0"/>
            <c:spPr>
              <a:solidFill>
                <a:schemeClr val="accent5"/>
              </a:solidFill>
              <a:ln w="19050">
                <a:solidFill>
                  <a:schemeClr val="lt1"/>
                </a:solidFill>
              </a:ln>
              <a:effectLst/>
            </c:spPr>
            <c:extLst>
              <c:ext xmlns:c16="http://schemas.microsoft.com/office/drawing/2014/chart" uri="{C3380CC4-5D6E-409C-BE32-E72D297353CC}">
                <c16:uniqueId val="{00000003-4B06-E741-BE32-6188ABE868E1}"/>
              </c:ext>
            </c:extLst>
          </c:dPt>
          <c:dLbls>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'Graph Data'!$A$11:$A$12</c:f>
              <c:strCache>
                <c:ptCount val="2"/>
                <c:pt idx="0">
                  <c:v>Female</c:v>
                </c:pt>
                <c:pt idx="1">
                  <c:v>Male</c:v>
                </c:pt>
              </c:strCache>
            </c:strRef>
          </c:cat>
          <c:val>
            <c:numRef>
              <c:f>'Graph Data'!$B$11:$B$12</c:f>
              <c:numCache>
                <c:formatCode>General</c:formatCode>
                <c:ptCount val="2"/>
                <c:pt idx="0">
                  <c:v>38</c:v>
                </c:pt>
                <c:pt idx="1">
                  <c:v>21</c:v>
                </c:pt>
              </c:numCache>
            </c:numRef>
          </c:val>
          <c:extLst>
            <c:ext xmlns:c16="http://schemas.microsoft.com/office/drawing/2014/chart" uri="{C3380CC4-5D6E-409C-BE32-E72D297353CC}">
              <c16:uniqueId val="{00000004-4B06-E741-BE32-6188ABE868E1}"/>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44066525712634386"/>
          <c:w val="0.29967466947249927"/>
          <c:h val="0.55933474287365614"/>
        </c:manualLayout>
      </c:layout>
      <c:overlay val="0"/>
      <c:spPr>
        <a:noFill/>
        <a:ln>
          <a:noFill/>
        </a:ln>
        <a:effectLst/>
      </c:spPr>
      <c:txPr>
        <a:bodyPr rot="0" spcFirstLastPara="1" vertOverflow="ellipsis" vert="horz" wrap="square" anchor="ctr" anchorCtr="1"/>
        <a:lstStyle/>
        <a:p>
          <a:pPr>
            <a:defRPr sz="4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9279333092808383"/>
          <c:y val="2.7951133495493926E-3"/>
        </c:manualLayout>
      </c:layout>
      <c:overlay val="0"/>
      <c:spPr>
        <a:noFill/>
        <a:ln>
          <a:noFill/>
        </a:ln>
        <a:effectLst/>
      </c:spPr>
      <c:txPr>
        <a:bodyPr rot="0" spcFirstLastPara="1" vertOverflow="ellipsis" vert="horz" wrap="square" anchor="ctr" anchorCtr="1"/>
        <a:lstStyle/>
        <a:p>
          <a:pPr>
            <a:defRPr sz="3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'Graph Data'!$BD$7</c:f>
              <c:strCache>
                <c:ptCount val="1"/>
                <c:pt idx="0">
                  <c:v>2019</c:v>
                </c:pt>
              </c:strCache>
            </c:strRef>
          </c:tx>
          <c:dPt>
            <c:idx val="0"/>
            <c:bubble3D val="0"/>
            <c:spPr>
              <a:solidFill>
                <a:schemeClr val="accent6"/>
              </a:solidFill>
              <a:ln w="19050">
                <a:solidFill>
                  <a:schemeClr val="lt1"/>
                </a:solidFill>
              </a:ln>
              <a:effectLst/>
            </c:spPr>
            <c:extLst>
              <c:ext xmlns:c16="http://schemas.microsoft.com/office/drawing/2014/chart" uri="{C3380CC4-5D6E-409C-BE32-E72D297353CC}">
                <c16:uniqueId val="{00000001-6DAE-2F40-AD22-10FF8F3648E8}"/>
              </c:ext>
            </c:extLst>
          </c:dPt>
          <c:dPt>
            <c:idx val="1"/>
            <c:bubble3D val="0"/>
            <c:spPr>
              <a:solidFill>
                <a:schemeClr val="accent5"/>
              </a:solidFill>
              <a:ln w="19050">
                <a:solidFill>
                  <a:schemeClr val="lt1"/>
                </a:solidFill>
              </a:ln>
              <a:effectLst/>
            </c:spPr>
            <c:extLst>
              <c:ext xmlns:c16="http://schemas.microsoft.com/office/drawing/2014/chart" uri="{C3380CC4-5D6E-409C-BE32-E72D297353CC}">
                <c16:uniqueId val="{00000003-6DAE-2F40-AD22-10FF8F3648E8}"/>
              </c:ext>
            </c:extLst>
          </c:dPt>
          <c:dPt>
            <c:idx val="2"/>
            <c:bubble3D val="0"/>
            <c:spPr>
              <a:solidFill>
                <a:schemeClr val="accent4"/>
              </a:solidFill>
              <a:ln w="19050">
                <a:solidFill>
                  <a:schemeClr val="lt1"/>
                </a:solidFill>
              </a:ln>
              <a:effectLst/>
            </c:spPr>
            <c:extLst>
              <c:ext xmlns:c16="http://schemas.microsoft.com/office/drawing/2014/chart" uri="{C3380CC4-5D6E-409C-BE32-E72D297353CC}">
                <c16:uniqueId val="{00000005-6DAE-2F40-AD22-10FF8F3648E8}"/>
              </c:ext>
            </c:extLst>
          </c:dPt>
          <c:dLbls>
            <c:dLbl>
              <c:idx val="1"/>
              <c:dLblPos val="inEnd"/>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6DAE-2F40-AD22-10FF8F3648E8}"/>
                </c:ext>
              </c:extLst>
            </c:dLbl>
            <c:dLbl>
              <c:idx val="2"/>
              <c:dLblPos val="inEnd"/>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6DAE-2F40-AD22-10FF8F3648E8}"/>
                </c:ext>
              </c:extLst>
            </c:dLbl>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'Graph Data'!$BE$6:$BG$6</c:f>
              <c:strCache>
                <c:ptCount val="3"/>
                <c:pt idx="0">
                  <c:v>Conservative</c:v>
                </c:pt>
                <c:pt idx="1">
                  <c:v>GA</c:v>
                </c:pt>
                <c:pt idx="2">
                  <c:v>LA</c:v>
                </c:pt>
              </c:strCache>
            </c:strRef>
          </c:cat>
          <c:val>
            <c:numRef>
              <c:f>'Graph Data'!$BE$7:$BG$7</c:f>
              <c:numCache>
                <c:formatCode>General</c:formatCode>
                <c:ptCount val="3"/>
                <c:pt idx="0">
                  <c:v>54</c:v>
                </c:pt>
                <c:pt idx="1">
                  <c:v>4</c:v>
                </c:pt>
                <c:pt idx="2">
                  <c:v>1</c:v>
                </c:pt>
              </c:numCache>
            </c:numRef>
          </c:val>
          <c:extLst>
            <c:ext xmlns:c16="http://schemas.microsoft.com/office/drawing/2014/chart" uri="{C3380CC4-5D6E-409C-BE32-E72D297353CC}">
              <c16:uniqueId val="{00000006-6DAE-2F40-AD22-10FF8F3648E8}"/>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7.2863591557450022E-2"/>
          <c:y val="0.85706482997346156"/>
          <c:w val="0.90108769234972508"/>
          <c:h val="0.13685308729153597"/>
        </c:manualLayout>
      </c:layout>
      <c:overlay val="0"/>
      <c:spPr>
        <a:noFill/>
        <a:ln>
          <a:noFill/>
        </a:ln>
        <a:effectLst/>
      </c:spPr>
      <c:txPr>
        <a:bodyPr rot="0" spcFirstLastPara="1" vertOverflow="ellipsis" vert="horz" wrap="square" anchor="ctr" anchorCtr="1"/>
        <a:lstStyle/>
        <a:p>
          <a:pPr>
            <a:defRPr sz="3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9213965530340666"/>
          <c:y val="2.5544319016362695E-2"/>
        </c:manualLayout>
      </c:layout>
      <c:overlay val="0"/>
      <c:spPr>
        <a:noFill/>
        <a:ln>
          <a:noFill/>
        </a:ln>
        <a:effectLst/>
      </c:spPr>
      <c:txPr>
        <a:bodyPr rot="0" spcFirstLastPara="1" vertOverflow="ellipsis" vert="horz" wrap="square" anchor="ctr" anchorCtr="1"/>
        <a:lstStyle/>
        <a:p>
          <a:pPr>
            <a:defRPr sz="3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'Graph Data'!$BJ$7</c:f>
              <c:strCache>
                <c:ptCount val="1"/>
                <c:pt idx="0">
                  <c:v>2020</c:v>
                </c:pt>
              </c:strCache>
            </c:strRef>
          </c:tx>
          <c:dPt>
            <c:idx val="0"/>
            <c:bubble3D val="0"/>
            <c:spPr>
              <a:solidFill>
                <a:schemeClr val="accent6"/>
              </a:solidFill>
              <a:ln w="19050">
                <a:solidFill>
                  <a:schemeClr val="lt1"/>
                </a:solidFill>
              </a:ln>
              <a:effectLst/>
            </c:spPr>
            <c:extLst>
              <c:ext xmlns:c16="http://schemas.microsoft.com/office/drawing/2014/chart" uri="{C3380CC4-5D6E-409C-BE32-E72D297353CC}">
                <c16:uniqueId val="{00000001-41E4-564C-88C1-24163900CE88}"/>
              </c:ext>
            </c:extLst>
          </c:dPt>
          <c:dPt>
            <c:idx val="1"/>
            <c:bubble3D val="0"/>
            <c:spPr>
              <a:solidFill>
                <a:schemeClr val="accent5"/>
              </a:solidFill>
              <a:ln w="19050">
                <a:solidFill>
                  <a:schemeClr val="lt1"/>
                </a:solidFill>
              </a:ln>
              <a:effectLst/>
            </c:spPr>
            <c:extLst>
              <c:ext xmlns:c16="http://schemas.microsoft.com/office/drawing/2014/chart" uri="{C3380CC4-5D6E-409C-BE32-E72D297353CC}">
                <c16:uniqueId val="{00000003-41E4-564C-88C1-24163900CE88}"/>
              </c:ext>
            </c:extLst>
          </c:dPt>
          <c:dPt>
            <c:idx val="2"/>
            <c:bubble3D val="0"/>
            <c:spPr>
              <a:solidFill>
                <a:schemeClr val="accent4"/>
              </a:solidFill>
              <a:ln w="19050">
                <a:solidFill>
                  <a:schemeClr val="lt1"/>
                </a:solidFill>
              </a:ln>
              <a:effectLst/>
            </c:spPr>
            <c:extLst>
              <c:ext xmlns:c16="http://schemas.microsoft.com/office/drawing/2014/chart" uri="{C3380CC4-5D6E-409C-BE32-E72D297353CC}">
                <c16:uniqueId val="{00000005-41E4-564C-88C1-24163900CE88}"/>
              </c:ext>
            </c:extLst>
          </c:dPt>
          <c:dLbls>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'Graph Data'!$BK$6:$BM$6</c:f>
              <c:strCache>
                <c:ptCount val="3"/>
                <c:pt idx="0">
                  <c:v>Conservative</c:v>
                </c:pt>
                <c:pt idx="1">
                  <c:v>GA</c:v>
                </c:pt>
                <c:pt idx="2">
                  <c:v>LA</c:v>
                </c:pt>
              </c:strCache>
            </c:strRef>
          </c:cat>
          <c:val>
            <c:numRef>
              <c:f>'Graph Data'!$BK$7:$BM$7</c:f>
              <c:numCache>
                <c:formatCode>General</c:formatCode>
                <c:ptCount val="3"/>
                <c:pt idx="0">
                  <c:v>26</c:v>
                </c:pt>
                <c:pt idx="1">
                  <c:v>4</c:v>
                </c:pt>
                <c:pt idx="2">
                  <c:v>3</c:v>
                </c:pt>
              </c:numCache>
            </c:numRef>
          </c:val>
          <c:extLst>
            <c:ext xmlns:c16="http://schemas.microsoft.com/office/drawing/2014/chart" uri="{C3380CC4-5D6E-409C-BE32-E72D297353CC}">
              <c16:uniqueId val="{00000006-41E4-564C-88C1-24163900CE88}"/>
            </c:ext>
          </c:extLst>
        </c:ser>
        <c:dLbls>
          <c:dLblPos val="ctr"/>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03448123507375"/>
          <c:y val="3.637734740653209E-2"/>
          <c:w val="0.82059751139116166"/>
          <c:h val="0.61959111549039636"/>
        </c:manualLayout>
      </c:layout>
      <c:barChart>
        <c:barDir val="bar"/>
        <c:grouping val="percentStacked"/>
        <c:varyColors val="0"/>
        <c:ser>
          <c:idx val="0"/>
          <c:order val="0"/>
          <c:tx>
            <c:strRef>
              <c:f>'Graph Data'!$J$14</c:f>
              <c:strCache>
                <c:ptCount val="1"/>
                <c:pt idx="0">
                  <c:v>Fall</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Data'!$K$13:$L$13</c:f>
              <c:numCache>
                <c:formatCode>General</c:formatCode>
                <c:ptCount val="2"/>
                <c:pt idx="0">
                  <c:v>2019</c:v>
                </c:pt>
                <c:pt idx="1">
                  <c:v>2020</c:v>
                </c:pt>
              </c:numCache>
            </c:numRef>
          </c:cat>
          <c:val>
            <c:numRef>
              <c:f>'Graph Data'!$K$14:$L$14</c:f>
              <c:numCache>
                <c:formatCode>General</c:formatCode>
                <c:ptCount val="2"/>
                <c:pt idx="0">
                  <c:v>50</c:v>
                </c:pt>
                <c:pt idx="1">
                  <c:v>28</c:v>
                </c:pt>
              </c:numCache>
            </c:numRef>
          </c:val>
          <c:extLst>
            <c:ext xmlns:c16="http://schemas.microsoft.com/office/drawing/2014/chart" uri="{C3380CC4-5D6E-409C-BE32-E72D297353CC}">
              <c16:uniqueId val="{00000000-2739-304B-8338-C1A357821346}"/>
            </c:ext>
          </c:extLst>
        </c:ser>
        <c:ser>
          <c:idx val="1"/>
          <c:order val="1"/>
          <c:tx>
            <c:strRef>
              <c:f>'Graph Data'!$J$15</c:f>
              <c:strCache>
                <c:ptCount val="1"/>
                <c:pt idx="0">
                  <c:v>Bike</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Data'!$K$13:$L$13</c:f>
              <c:numCache>
                <c:formatCode>General</c:formatCode>
                <c:ptCount val="2"/>
                <c:pt idx="0">
                  <c:v>2019</c:v>
                </c:pt>
                <c:pt idx="1">
                  <c:v>2020</c:v>
                </c:pt>
              </c:numCache>
            </c:numRef>
          </c:cat>
          <c:val>
            <c:numRef>
              <c:f>'Graph Data'!$K$15:$L$15</c:f>
              <c:numCache>
                <c:formatCode>General</c:formatCode>
                <c:ptCount val="2"/>
                <c:pt idx="0">
                  <c:v>1</c:v>
                </c:pt>
                <c:pt idx="1">
                  <c:v>3</c:v>
                </c:pt>
              </c:numCache>
            </c:numRef>
          </c:val>
          <c:extLst>
            <c:ext xmlns:c16="http://schemas.microsoft.com/office/drawing/2014/chart" uri="{C3380CC4-5D6E-409C-BE32-E72D297353CC}">
              <c16:uniqueId val="{00000001-2739-304B-8338-C1A357821346}"/>
            </c:ext>
          </c:extLst>
        </c:ser>
        <c:ser>
          <c:idx val="2"/>
          <c:order val="2"/>
          <c:tx>
            <c:strRef>
              <c:f>'Graph Data'!$J$16</c:f>
              <c:strCache>
                <c:ptCount val="1"/>
                <c:pt idx="0">
                  <c:v>Faint/Collapse</c:v>
                </c:pt>
              </c:strCache>
            </c:strRef>
          </c:tx>
          <c:spPr>
            <a:solidFill>
              <a:schemeClr val="accent4"/>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5-2739-304B-8338-C1A357821346}"/>
                </c:ext>
              </c:extLst>
            </c:dLbl>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Data'!$K$13:$L$13</c:f>
              <c:numCache>
                <c:formatCode>General</c:formatCode>
                <c:ptCount val="2"/>
                <c:pt idx="0">
                  <c:v>2019</c:v>
                </c:pt>
                <c:pt idx="1">
                  <c:v>2020</c:v>
                </c:pt>
              </c:numCache>
            </c:numRef>
          </c:cat>
          <c:val>
            <c:numRef>
              <c:f>'Graph Data'!$K$16:$L$16</c:f>
              <c:numCache>
                <c:formatCode>General</c:formatCode>
                <c:ptCount val="2"/>
                <c:pt idx="0">
                  <c:v>6</c:v>
                </c:pt>
                <c:pt idx="1">
                  <c:v>0</c:v>
                </c:pt>
              </c:numCache>
            </c:numRef>
          </c:val>
          <c:extLst>
            <c:ext xmlns:c16="http://schemas.microsoft.com/office/drawing/2014/chart" uri="{C3380CC4-5D6E-409C-BE32-E72D297353CC}">
              <c16:uniqueId val="{00000002-2739-304B-8338-C1A357821346}"/>
            </c:ext>
          </c:extLst>
        </c:ser>
        <c:ser>
          <c:idx val="3"/>
          <c:order val="3"/>
          <c:tx>
            <c:strRef>
              <c:f>'Graph Data'!$J$17</c:f>
              <c:strCache>
                <c:ptCount val="1"/>
                <c:pt idx="0">
                  <c:v>Other</c:v>
                </c:pt>
              </c:strCache>
            </c:strRef>
          </c:tx>
          <c:spPr>
            <a:solidFill>
              <a:schemeClr val="accent6">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'Graph Data'!$K$13:$L$13</c:f>
              <c:numCache>
                <c:formatCode>General</c:formatCode>
                <c:ptCount val="2"/>
                <c:pt idx="0">
                  <c:v>2019</c:v>
                </c:pt>
                <c:pt idx="1">
                  <c:v>2020</c:v>
                </c:pt>
              </c:numCache>
            </c:numRef>
          </c:cat>
          <c:val>
            <c:numRef>
              <c:f>'Graph Data'!$K$17:$L$17</c:f>
              <c:numCache>
                <c:formatCode>General</c:formatCode>
                <c:ptCount val="2"/>
                <c:pt idx="0">
                  <c:v>2</c:v>
                </c:pt>
                <c:pt idx="1">
                  <c:v>2</c:v>
                </c:pt>
              </c:numCache>
            </c:numRef>
          </c:val>
          <c:extLst>
            <c:ext xmlns:c16="http://schemas.microsoft.com/office/drawing/2014/chart" uri="{C3380CC4-5D6E-409C-BE32-E72D297353CC}">
              <c16:uniqueId val="{00000003-2739-304B-8338-C1A357821346}"/>
            </c:ext>
          </c:extLst>
        </c:ser>
        <c:dLbls>
          <c:dLblPos val="ctr"/>
          <c:showLegendKey val="0"/>
          <c:showVal val="1"/>
          <c:showCatName val="0"/>
          <c:showSerName val="0"/>
          <c:showPercent val="0"/>
          <c:showBubbleSize val="0"/>
        </c:dLbls>
        <c:gapWidth val="150"/>
        <c:overlap val="100"/>
        <c:axId val="2026957103"/>
        <c:axId val="2027714223"/>
      </c:barChart>
      <c:catAx>
        <c:axId val="202695710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600" b="1" i="0" u="none" strike="noStrike" kern="1200" baseline="0">
                <a:solidFill>
                  <a:schemeClr val="tx1">
                    <a:lumMod val="65000"/>
                    <a:lumOff val="35000"/>
                  </a:schemeClr>
                </a:solidFill>
                <a:latin typeface="+mn-lt"/>
                <a:ea typeface="+mn-ea"/>
                <a:cs typeface="+mn-cs"/>
              </a:defRPr>
            </a:pPr>
            <a:endParaRPr lang="en-US"/>
          </a:p>
        </c:txPr>
        <c:crossAx val="2027714223"/>
        <c:crosses val="autoZero"/>
        <c:auto val="1"/>
        <c:lblAlgn val="ctr"/>
        <c:lblOffset val="100"/>
        <c:noMultiLvlLbl val="0"/>
      </c:catAx>
      <c:valAx>
        <c:axId val="2027714223"/>
        <c:scaling>
          <c:orientation val="minMax"/>
          <c:min val="0"/>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3600" b="1" i="0" u="none" strike="noStrike" kern="1200" baseline="0">
                <a:solidFill>
                  <a:schemeClr val="tx1">
                    <a:lumMod val="65000"/>
                    <a:lumOff val="35000"/>
                  </a:schemeClr>
                </a:solidFill>
                <a:latin typeface="+mn-lt"/>
                <a:ea typeface="+mn-ea"/>
                <a:cs typeface="+mn-cs"/>
              </a:defRPr>
            </a:pPr>
            <a:endParaRPr lang="en-US"/>
          </a:p>
        </c:txPr>
        <c:crossAx val="2026957103"/>
        <c:crosses val="autoZero"/>
        <c:crossBetween val="between"/>
      </c:valAx>
      <c:spPr>
        <a:noFill/>
        <a:ln>
          <a:noFill/>
        </a:ln>
        <a:effectLst/>
      </c:spPr>
    </c:plotArea>
    <c:legend>
      <c:legendPos val="b"/>
      <c:layout>
        <c:manualLayout>
          <c:xMode val="edge"/>
          <c:yMode val="edge"/>
          <c:x val="7.287847436843152E-2"/>
          <c:y val="0.84623062006395333"/>
          <c:w val="0.87182487480816773"/>
          <c:h val="0.1537693799360467"/>
        </c:manualLayout>
      </c:layout>
      <c:overlay val="0"/>
      <c:spPr>
        <a:noFill/>
        <a:ln>
          <a:noFill/>
        </a:ln>
        <a:effectLst/>
      </c:spPr>
      <c:txPr>
        <a:bodyPr rot="0" spcFirstLastPara="1" vertOverflow="ellipsis" vert="horz" wrap="square" anchor="ctr" anchorCtr="1"/>
        <a:lstStyle/>
        <a:p>
          <a:pPr>
            <a:defRPr sz="4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'Graph Data'!$BR$9</c:f>
              <c:strCache>
                <c:ptCount val="1"/>
                <c:pt idx="0">
                  <c:v>Telephone</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6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 Data'!$BQ$10:$BQ$11</c:f>
              <c:strCache>
                <c:ptCount val="2"/>
                <c:pt idx="0">
                  <c:v>Review</c:v>
                </c:pt>
                <c:pt idx="1">
                  <c:v>Initial
Appointment</c:v>
                </c:pt>
              </c:strCache>
            </c:strRef>
          </c:cat>
          <c:val>
            <c:numRef>
              <c:f>'Graph Data'!$BR$10:$BR$11</c:f>
              <c:numCache>
                <c:formatCode>General</c:formatCode>
                <c:ptCount val="2"/>
                <c:pt idx="0">
                  <c:v>21</c:v>
                </c:pt>
                <c:pt idx="1">
                  <c:v>23</c:v>
                </c:pt>
              </c:numCache>
            </c:numRef>
          </c:val>
          <c:extLst>
            <c:ext xmlns:c16="http://schemas.microsoft.com/office/drawing/2014/chart" uri="{C3380CC4-5D6E-409C-BE32-E72D297353CC}">
              <c16:uniqueId val="{00000000-C2A9-7745-ABC8-1FF32281CFEB}"/>
            </c:ext>
          </c:extLst>
        </c:ser>
        <c:ser>
          <c:idx val="1"/>
          <c:order val="1"/>
          <c:tx>
            <c:strRef>
              <c:f>'Graph Data'!$BS$9</c:f>
              <c:strCache>
                <c:ptCount val="1"/>
                <c:pt idx="0">
                  <c:v>In person</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6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'Graph Data'!$BQ$10:$BQ$11</c:f>
              <c:strCache>
                <c:ptCount val="2"/>
                <c:pt idx="0">
                  <c:v>Review</c:v>
                </c:pt>
                <c:pt idx="1">
                  <c:v>Initial
Appointment</c:v>
                </c:pt>
              </c:strCache>
            </c:strRef>
          </c:cat>
          <c:val>
            <c:numRef>
              <c:f>'Graph Data'!$BS$10:$BS$11</c:f>
              <c:numCache>
                <c:formatCode>General</c:formatCode>
                <c:ptCount val="2"/>
                <c:pt idx="0">
                  <c:v>3</c:v>
                </c:pt>
                <c:pt idx="1">
                  <c:v>10</c:v>
                </c:pt>
              </c:numCache>
            </c:numRef>
          </c:val>
          <c:extLst>
            <c:ext xmlns:c16="http://schemas.microsoft.com/office/drawing/2014/chart" uri="{C3380CC4-5D6E-409C-BE32-E72D297353CC}">
              <c16:uniqueId val="{00000001-C2A9-7745-ABC8-1FF32281CFEB}"/>
            </c:ext>
          </c:extLst>
        </c:ser>
        <c:dLbls>
          <c:dLblPos val="ctr"/>
          <c:showLegendKey val="0"/>
          <c:showVal val="1"/>
          <c:showCatName val="0"/>
          <c:showSerName val="0"/>
          <c:showPercent val="0"/>
          <c:showBubbleSize val="0"/>
        </c:dLbls>
        <c:gapWidth val="150"/>
        <c:overlap val="100"/>
        <c:axId val="2019240047"/>
        <c:axId val="2049075071"/>
      </c:barChart>
      <c:catAx>
        <c:axId val="201924004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600" b="1" i="0" u="none" strike="noStrike" kern="1200" baseline="0">
                <a:solidFill>
                  <a:schemeClr val="tx1">
                    <a:lumMod val="65000"/>
                    <a:lumOff val="35000"/>
                  </a:schemeClr>
                </a:solidFill>
                <a:latin typeface="+mn-lt"/>
                <a:ea typeface="+mn-ea"/>
                <a:cs typeface="+mn-cs"/>
              </a:defRPr>
            </a:pPr>
            <a:endParaRPr lang="en-US"/>
          </a:p>
        </c:txPr>
        <c:crossAx val="2049075071"/>
        <c:crosses val="autoZero"/>
        <c:auto val="1"/>
        <c:lblAlgn val="ctr"/>
        <c:lblOffset val="100"/>
        <c:noMultiLvlLbl val="0"/>
      </c:catAx>
      <c:valAx>
        <c:axId val="204907507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600" b="1" i="0" u="none" strike="noStrike" kern="1200" baseline="0">
                <a:solidFill>
                  <a:schemeClr val="tx1">
                    <a:lumMod val="65000"/>
                    <a:lumOff val="35000"/>
                  </a:schemeClr>
                </a:solidFill>
                <a:latin typeface="+mn-lt"/>
                <a:ea typeface="+mn-ea"/>
                <a:cs typeface="+mn-cs"/>
              </a:defRPr>
            </a:pPr>
            <a:endParaRPr lang="en-US"/>
          </a:p>
        </c:txPr>
        <c:crossAx val="2019240047"/>
        <c:crosses val="autoZero"/>
        <c:crossBetween val="between"/>
      </c:valAx>
      <c:spPr>
        <a:noFill/>
        <a:ln>
          <a:noFill/>
        </a:ln>
        <a:effectLst/>
      </c:spPr>
    </c:plotArea>
    <c:legend>
      <c:legendPos val="b"/>
      <c:layout>
        <c:manualLayout>
          <c:xMode val="edge"/>
          <c:yMode val="edge"/>
          <c:x val="0.3792247697928115"/>
          <c:y val="0.32014780105949586"/>
          <c:w val="0.37527993607364724"/>
          <c:h val="0.15451884706831107"/>
        </c:manualLayout>
      </c:layout>
      <c:overlay val="1"/>
      <c:spPr>
        <a:noFill/>
        <a:ln>
          <a:noFill/>
        </a:ln>
        <a:effectLst/>
      </c:spPr>
      <c:txPr>
        <a:bodyPr rot="0" spcFirstLastPara="1" vertOverflow="ellipsis" vert="horz" wrap="square" anchor="ctr" anchorCtr="1"/>
        <a:lstStyle/>
        <a:p>
          <a:pPr>
            <a:defRPr sz="4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A04D4A-EA0A-AF4D-B691-6C4084AC5898}" type="datetimeFigureOut">
              <a:rPr lang="en-US" smtClean="0"/>
              <a:t>11/7/20</a:t>
            </a:fld>
            <a:endParaRPr lang="en-US"/>
          </a:p>
        </p:txBody>
      </p:sp>
      <p:sp>
        <p:nvSpPr>
          <p:cNvPr id="4" name="Slide Image Placeholder 3"/>
          <p:cNvSpPr>
            <a:spLocks noGrp="1" noRot="1" noChangeAspect="1"/>
          </p:cNvSpPr>
          <p:nvPr>
            <p:ph type="sldImg" idx="2"/>
          </p:nvPr>
        </p:nvSpPr>
        <p:spPr>
          <a:xfrm>
            <a:off x="1247775" y="1143000"/>
            <a:ext cx="43624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005906-5BB8-F841-A5DC-76D68B5D6707}" type="slidenum">
              <a:rPr lang="en-US" smtClean="0"/>
              <a:t>‹#›</a:t>
            </a:fld>
            <a:endParaRPr lang="en-US"/>
          </a:p>
        </p:txBody>
      </p:sp>
    </p:spTree>
    <p:extLst>
      <p:ext uri="{BB962C8B-B14F-4D97-AF65-F5344CB8AC3E}">
        <p14:creationId xmlns:p14="http://schemas.microsoft.com/office/powerpoint/2010/main" val="1691851184"/>
      </p:ext>
    </p:extLst>
  </p:cSld>
  <p:clrMap bg1="lt1" tx1="dk1" bg2="lt2" tx2="dk2" accent1="accent1" accent2="accent2" accent3="accent3" accent4="accent4" accent5="accent5" accent6="accent6" hlink="hlink" folHlink="folHlink"/>
  <p:notesStyle>
    <a:lvl1pPr marL="0" algn="l" defTabSz="1292870" rtl="0" eaLnBrk="1" latinLnBrk="0" hangingPunct="1">
      <a:defRPr sz="1697" kern="1200">
        <a:solidFill>
          <a:schemeClr val="tx1"/>
        </a:solidFill>
        <a:latin typeface="+mn-lt"/>
        <a:ea typeface="+mn-ea"/>
        <a:cs typeface="+mn-cs"/>
      </a:defRPr>
    </a:lvl1pPr>
    <a:lvl2pPr marL="646435" algn="l" defTabSz="1292870" rtl="0" eaLnBrk="1" latinLnBrk="0" hangingPunct="1">
      <a:defRPr sz="1697" kern="1200">
        <a:solidFill>
          <a:schemeClr val="tx1"/>
        </a:solidFill>
        <a:latin typeface="+mn-lt"/>
        <a:ea typeface="+mn-ea"/>
        <a:cs typeface="+mn-cs"/>
      </a:defRPr>
    </a:lvl2pPr>
    <a:lvl3pPr marL="1292870" algn="l" defTabSz="1292870" rtl="0" eaLnBrk="1" latinLnBrk="0" hangingPunct="1">
      <a:defRPr sz="1697" kern="1200">
        <a:solidFill>
          <a:schemeClr val="tx1"/>
        </a:solidFill>
        <a:latin typeface="+mn-lt"/>
        <a:ea typeface="+mn-ea"/>
        <a:cs typeface="+mn-cs"/>
      </a:defRPr>
    </a:lvl3pPr>
    <a:lvl4pPr marL="1939305" algn="l" defTabSz="1292870" rtl="0" eaLnBrk="1" latinLnBrk="0" hangingPunct="1">
      <a:defRPr sz="1697" kern="1200">
        <a:solidFill>
          <a:schemeClr val="tx1"/>
        </a:solidFill>
        <a:latin typeface="+mn-lt"/>
        <a:ea typeface="+mn-ea"/>
        <a:cs typeface="+mn-cs"/>
      </a:defRPr>
    </a:lvl4pPr>
    <a:lvl5pPr marL="2585740" algn="l" defTabSz="1292870" rtl="0" eaLnBrk="1" latinLnBrk="0" hangingPunct="1">
      <a:defRPr sz="1697" kern="1200">
        <a:solidFill>
          <a:schemeClr val="tx1"/>
        </a:solidFill>
        <a:latin typeface="+mn-lt"/>
        <a:ea typeface="+mn-ea"/>
        <a:cs typeface="+mn-cs"/>
      </a:defRPr>
    </a:lvl5pPr>
    <a:lvl6pPr marL="3232175" algn="l" defTabSz="1292870" rtl="0" eaLnBrk="1" latinLnBrk="0" hangingPunct="1">
      <a:defRPr sz="1697" kern="1200">
        <a:solidFill>
          <a:schemeClr val="tx1"/>
        </a:solidFill>
        <a:latin typeface="+mn-lt"/>
        <a:ea typeface="+mn-ea"/>
        <a:cs typeface="+mn-cs"/>
      </a:defRPr>
    </a:lvl6pPr>
    <a:lvl7pPr marL="3878610" algn="l" defTabSz="1292870" rtl="0" eaLnBrk="1" latinLnBrk="0" hangingPunct="1">
      <a:defRPr sz="1697" kern="1200">
        <a:solidFill>
          <a:schemeClr val="tx1"/>
        </a:solidFill>
        <a:latin typeface="+mn-lt"/>
        <a:ea typeface="+mn-ea"/>
        <a:cs typeface="+mn-cs"/>
      </a:defRPr>
    </a:lvl7pPr>
    <a:lvl8pPr marL="4525046" algn="l" defTabSz="1292870" rtl="0" eaLnBrk="1" latinLnBrk="0" hangingPunct="1">
      <a:defRPr sz="1697" kern="1200">
        <a:solidFill>
          <a:schemeClr val="tx1"/>
        </a:solidFill>
        <a:latin typeface="+mn-lt"/>
        <a:ea typeface="+mn-ea"/>
        <a:cs typeface="+mn-cs"/>
      </a:defRPr>
    </a:lvl8pPr>
    <a:lvl9pPr marL="5171481" algn="l" defTabSz="1292870" rtl="0" eaLnBrk="1" latinLnBrk="0" hangingPunct="1">
      <a:defRPr sz="169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7775" y="1143000"/>
            <a:ext cx="436245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005906-5BB8-F841-A5DC-76D68B5D6707}" type="slidenum">
              <a:rPr lang="en-US" smtClean="0"/>
              <a:t>1</a:t>
            </a:fld>
            <a:endParaRPr lang="en-US"/>
          </a:p>
        </p:txBody>
      </p:sp>
    </p:spTree>
    <p:extLst>
      <p:ext uri="{BB962C8B-B14F-4D97-AF65-F5344CB8AC3E}">
        <p14:creationId xmlns:p14="http://schemas.microsoft.com/office/powerpoint/2010/main" val="111879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10282" y="4954765"/>
            <a:ext cx="36383199" cy="10540259"/>
          </a:xfrm>
        </p:spPr>
        <p:txBody>
          <a:bodyPr anchor="b"/>
          <a:lstStyle>
            <a:lvl1pPr algn="ctr">
              <a:defRPr sz="26488"/>
            </a:lvl1pPr>
          </a:lstStyle>
          <a:p>
            <a:r>
              <a:rPr lang="en-GB"/>
              <a:t>Click to edit Master title style</a:t>
            </a:r>
            <a:endParaRPr lang="en-US" dirty="0"/>
          </a:p>
        </p:txBody>
      </p:sp>
      <p:sp>
        <p:nvSpPr>
          <p:cNvPr id="3" name="Subtitle 2"/>
          <p:cNvSpPr>
            <a:spLocks noGrp="1"/>
          </p:cNvSpPr>
          <p:nvPr>
            <p:ph type="subTitle" idx="1"/>
          </p:nvPr>
        </p:nvSpPr>
        <p:spPr>
          <a:xfrm>
            <a:off x="5350471" y="15901497"/>
            <a:ext cx="32102822" cy="7309499"/>
          </a:xfrm>
        </p:spPr>
        <p:txBody>
          <a:bodyPr/>
          <a:lstStyle>
            <a:lvl1pPr marL="0" indent="0" algn="ctr">
              <a:buNone/>
              <a:defRPr sz="10595"/>
            </a:lvl1pPr>
            <a:lvl2pPr marL="2018355" indent="0" algn="ctr">
              <a:buNone/>
              <a:defRPr sz="8829"/>
            </a:lvl2pPr>
            <a:lvl3pPr marL="4036710" indent="0" algn="ctr">
              <a:buNone/>
              <a:defRPr sz="7946"/>
            </a:lvl3pPr>
            <a:lvl4pPr marL="6055065" indent="0" algn="ctr">
              <a:buNone/>
              <a:defRPr sz="7063"/>
            </a:lvl4pPr>
            <a:lvl5pPr marL="8073420" indent="0" algn="ctr">
              <a:buNone/>
              <a:defRPr sz="7063"/>
            </a:lvl5pPr>
            <a:lvl6pPr marL="10091776" indent="0" algn="ctr">
              <a:buNone/>
              <a:defRPr sz="7063"/>
            </a:lvl6pPr>
            <a:lvl7pPr marL="12110131" indent="0" algn="ctr">
              <a:buNone/>
              <a:defRPr sz="7063"/>
            </a:lvl7pPr>
            <a:lvl8pPr marL="14128486" indent="0" algn="ctr">
              <a:buNone/>
              <a:defRPr sz="7063"/>
            </a:lvl8pPr>
            <a:lvl9pPr marL="16146841" indent="0" algn="ctr">
              <a:buNone/>
              <a:defRPr sz="7063"/>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85B252D-F04D-407A-85C8-BA1900348416}" type="datetimeFigureOut">
              <a:rPr lang="en-GB" smtClean="0"/>
              <a:pPr/>
              <a:t>07/11/2020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621159-1F73-4024-8825-E742FB8FB267}" type="slidenum">
              <a:rPr lang="en-GB" smtClean="0"/>
              <a:pPr/>
              <a:t>‹#›</a:t>
            </a:fld>
            <a:endParaRPr lang="en-GB"/>
          </a:p>
        </p:txBody>
      </p:sp>
    </p:spTree>
    <p:extLst>
      <p:ext uri="{BB962C8B-B14F-4D97-AF65-F5344CB8AC3E}">
        <p14:creationId xmlns:p14="http://schemas.microsoft.com/office/powerpoint/2010/main" val="1245103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85B252D-F04D-407A-85C8-BA1900348416}" type="datetimeFigureOut">
              <a:rPr lang="en-GB" smtClean="0"/>
              <a:pPr/>
              <a:t>07/11/2020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621159-1F73-4024-8825-E742FB8FB267}" type="slidenum">
              <a:rPr lang="en-GB" smtClean="0"/>
              <a:pPr/>
              <a:t>‹#›</a:t>
            </a:fld>
            <a:endParaRPr lang="en-GB"/>
          </a:p>
        </p:txBody>
      </p:sp>
    </p:spTree>
    <p:extLst>
      <p:ext uri="{BB962C8B-B14F-4D97-AF65-F5344CB8AC3E}">
        <p14:creationId xmlns:p14="http://schemas.microsoft.com/office/powerpoint/2010/main" val="2672776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31445" y="1611875"/>
            <a:ext cx="9229561" cy="25656844"/>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942761" y="1611875"/>
            <a:ext cx="27153637" cy="2565684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85B252D-F04D-407A-85C8-BA1900348416}" type="datetimeFigureOut">
              <a:rPr lang="en-GB" smtClean="0"/>
              <a:pPr/>
              <a:t>07/11/2020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621159-1F73-4024-8825-E742FB8FB267}" type="slidenum">
              <a:rPr lang="en-GB" smtClean="0"/>
              <a:pPr/>
              <a:t>‹#›</a:t>
            </a:fld>
            <a:endParaRPr lang="en-GB"/>
          </a:p>
        </p:txBody>
      </p:sp>
    </p:spTree>
    <p:extLst>
      <p:ext uri="{BB962C8B-B14F-4D97-AF65-F5344CB8AC3E}">
        <p14:creationId xmlns:p14="http://schemas.microsoft.com/office/powerpoint/2010/main" val="351824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85B252D-F04D-407A-85C8-BA1900348416}" type="datetimeFigureOut">
              <a:rPr lang="en-GB" smtClean="0"/>
              <a:pPr/>
              <a:t>07/11/2020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621159-1F73-4024-8825-E742FB8FB267}" type="slidenum">
              <a:rPr lang="en-GB" smtClean="0"/>
              <a:pPr/>
              <a:t>‹#›</a:t>
            </a:fld>
            <a:endParaRPr lang="en-GB"/>
          </a:p>
        </p:txBody>
      </p:sp>
    </p:spTree>
    <p:extLst>
      <p:ext uri="{BB962C8B-B14F-4D97-AF65-F5344CB8AC3E}">
        <p14:creationId xmlns:p14="http://schemas.microsoft.com/office/powerpoint/2010/main" val="1507403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20467" y="7547788"/>
            <a:ext cx="36918246" cy="12593645"/>
          </a:xfrm>
        </p:spPr>
        <p:txBody>
          <a:bodyPr anchor="b"/>
          <a:lstStyle>
            <a:lvl1pPr>
              <a:defRPr sz="26488"/>
            </a:lvl1pPr>
          </a:lstStyle>
          <a:p>
            <a:r>
              <a:rPr lang="en-GB"/>
              <a:t>Click to edit Master title style</a:t>
            </a:r>
            <a:endParaRPr lang="en-US" dirty="0"/>
          </a:p>
        </p:txBody>
      </p:sp>
      <p:sp>
        <p:nvSpPr>
          <p:cNvPr id="3" name="Text Placeholder 2"/>
          <p:cNvSpPr>
            <a:spLocks noGrp="1"/>
          </p:cNvSpPr>
          <p:nvPr>
            <p:ph type="body" idx="1"/>
          </p:nvPr>
        </p:nvSpPr>
        <p:spPr>
          <a:xfrm>
            <a:off x="2920467" y="20260574"/>
            <a:ext cx="36918246" cy="6622701"/>
          </a:xfrm>
        </p:spPr>
        <p:txBody>
          <a:bodyPr/>
          <a:lstStyle>
            <a:lvl1pPr marL="0" indent="0">
              <a:buNone/>
              <a:defRPr sz="10595">
                <a:solidFill>
                  <a:schemeClr val="tx1"/>
                </a:solidFill>
              </a:defRPr>
            </a:lvl1pPr>
            <a:lvl2pPr marL="2018355" indent="0">
              <a:buNone/>
              <a:defRPr sz="8829">
                <a:solidFill>
                  <a:schemeClr val="tx1">
                    <a:tint val="75000"/>
                  </a:schemeClr>
                </a:solidFill>
              </a:defRPr>
            </a:lvl2pPr>
            <a:lvl3pPr marL="4036710" indent="0">
              <a:buNone/>
              <a:defRPr sz="7946">
                <a:solidFill>
                  <a:schemeClr val="tx1">
                    <a:tint val="75000"/>
                  </a:schemeClr>
                </a:solidFill>
              </a:defRPr>
            </a:lvl3pPr>
            <a:lvl4pPr marL="6055065" indent="0">
              <a:buNone/>
              <a:defRPr sz="7063">
                <a:solidFill>
                  <a:schemeClr val="tx1">
                    <a:tint val="75000"/>
                  </a:schemeClr>
                </a:solidFill>
              </a:defRPr>
            </a:lvl4pPr>
            <a:lvl5pPr marL="8073420" indent="0">
              <a:buNone/>
              <a:defRPr sz="7063">
                <a:solidFill>
                  <a:schemeClr val="tx1">
                    <a:tint val="75000"/>
                  </a:schemeClr>
                </a:solidFill>
              </a:defRPr>
            </a:lvl5pPr>
            <a:lvl6pPr marL="10091776" indent="0">
              <a:buNone/>
              <a:defRPr sz="7063">
                <a:solidFill>
                  <a:schemeClr val="tx1">
                    <a:tint val="75000"/>
                  </a:schemeClr>
                </a:solidFill>
              </a:defRPr>
            </a:lvl6pPr>
            <a:lvl7pPr marL="12110131" indent="0">
              <a:buNone/>
              <a:defRPr sz="7063">
                <a:solidFill>
                  <a:schemeClr val="tx1">
                    <a:tint val="75000"/>
                  </a:schemeClr>
                </a:solidFill>
              </a:defRPr>
            </a:lvl7pPr>
            <a:lvl8pPr marL="14128486" indent="0">
              <a:buNone/>
              <a:defRPr sz="7063">
                <a:solidFill>
                  <a:schemeClr val="tx1">
                    <a:tint val="75000"/>
                  </a:schemeClr>
                </a:solidFill>
              </a:defRPr>
            </a:lvl8pPr>
            <a:lvl9pPr marL="16146841" indent="0">
              <a:buNone/>
              <a:defRPr sz="7063">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85B252D-F04D-407A-85C8-BA1900348416}" type="datetimeFigureOut">
              <a:rPr lang="en-GB" smtClean="0"/>
              <a:pPr/>
              <a:t>07/11/2020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621159-1F73-4024-8825-E742FB8FB267}" type="slidenum">
              <a:rPr lang="en-GB" smtClean="0"/>
              <a:pPr/>
              <a:t>‹#›</a:t>
            </a:fld>
            <a:endParaRPr lang="en-GB"/>
          </a:p>
        </p:txBody>
      </p:sp>
    </p:spTree>
    <p:extLst>
      <p:ext uri="{BB962C8B-B14F-4D97-AF65-F5344CB8AC3E}">
        <p14:creationId xmlns:p14="http://schemas.microsoft.com/office/powerpoint/2010/main" val="1773561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942759" y="8059374"/>
            <a:ext cx="18191599" cy="1920934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21669405" y="8059374"/>
            <a:ext cx="18191599" cy="1920934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B85B252D-F04D-407A-85C8-BA1900348416}" type="datetimeFigureOut">
              <a:rPr lang="en-GB" smtClean="0"/>
              <a:pPr/>
              <a:t>07/11/2020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621159-1F73-4024-8825-E742FB8FB267}" type="slidenum">
              <a:rPr lang="en-GB" smtClean="0"/>
              <a:pPr/>
              <a:t>‹#›</a:t>
            </a:fld>
            <a:endParaRPr lang="en-GB"/>
          </a:p>
        </p:txBody>
      </p:sp>
    </p:spTree>
    <p:extLst>
      <p:ext uri="{BB962C8B-B14F-4D97-AF65-F5344CB8AC3E}">
        <p14:creationId xmlns:p14="http://schemas.microsoft.com/office/powerpoint/2010/main" val="2474758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48334" y="1611882"/>
            <a:ext cx="36918246" cy="5851808"/>
          </a:xfrm>
        </p:spPr>
        <p:txBody>
          <a:bodyPr/>
          <a:lstStyle/>
          <a:p>
            <a:r>
              <a:rPr lang="en-GB"/>
              <a:t>Click to edit Master title style</a:t>
            </a:r>
            <a:endParaRPr lang="en-US" dirty="0"/>
          </a:p>
        </p:txBody>
      </p:sp>
      <p:sp>
        <p:nvSpPr>
          <p:cNvPr id="3" name="Text Placeholder 2"/>
          <p:cNvSpPr>
            <a:spLocks noGrp="1"/>
          </p:cNvSpPr>
          <p:nvPr>
            <p:ph type="body" idx="1"/>
          </p:nvPr>
        </p:nvSpPr>
        <p:spPr>
          <a:xfrm>
            <a:off x="2948339" y="7421634"/>
            <a:ext cx="18107995"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en-GB"/>
              <a:t>Click to edit Master text styles</a:t>
            </a:r>
          </a:p>
        </p:txBody>
      </p:sp>
      <p:sp>
        <p:nvSpPr>
          <p:cNvPr id="4" name="Content Placeholder 3"/>
          <p:cNvSpPr>
            <a:spLocks noGrp="1"/>
          </p:cNvSpPr>
          <p:nvPr>
            <p:ph sz="half" idx="2"/>
          </p:nvPr>
        </p:nvSpPr>
        <p:spPr>
          <a:xfrm>
            <a:off x="2948339" y="11058863"/>
            <a:ext cx="18107995" cy="1626592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21669408" y="7421634"/>
            <a:ext cx="18197174"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en-GB"/>
              <a:t>Click to edit Master text styles</a:t>
            </a:r>
          </a:p>
        </p:txBody>
      </p:sp>
      <p:sp>
        <p:nvSpPr>
          <p:cNvPr id="6" name="Content Placeholder 5"/>
          <p:cNvSpPr>
            <a:spLocks noGrp="1"/>
          </p:cNvSpPr>
          <p:nvPr>
            <p:ph sz="quarter" idx="4"/>
          </p:nvPr>
        </p:nvSpPr>
        <p:spPr>
          <a:xfrm>
            <a:off x="21669408" y="11058863"/>
            <a:ext cx="18197174" cy="1626592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85B252D-F04D-407A-85C8-BA1900348416}" type="datetimeFigureOut">
              <a:rPr lang="en-GB" smtClean="0"/>
              <a:pPr/>
              <a:t>07/11/2020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621159-1F73-4024-8825-E742FB8FB267}" type="slidenum">
              <a:rPr lang="en-GB" smtClean="0"/>
              <a:pPr/>
              <a:t>‹#›</a:t>
            </a:fld>
            <a:endParaRPr lang="en-GB"/>
          </a:p>
        </p:txBody>
      </p:sp>
    </p:spTree>
    <p:extLst>
      <p:ext uri="{BB962C8B-B14F-4D97-AF65-F5344CB8AC3E}">
        <p14:creationId xmlns:p14="http://schemas.microsoft.com/office/powerpoint/2010/main" val="877948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85B252D-F04D-407A-85C8-BA1900348416}" type="datetimeFigureOut">
              <a:rPr lang="en-GB" smtClean="0"/>
              <a:pPr/>
              <a:t>07/11/2020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621159-1F73-4024-8825-E742FB8FB267}" type="slidenum">
              <a:rPr lang="en-GB" smtClean="0"/>
              <a:pPr/>
              <a:t>‹#›</a:t>
            </a:fld>
            <a:endParaRPr lang="en-GB"/>
          </a:p>
        </p:txBody>
      </p:sp>
    </p:spTree>
    <p:extLst>
      <p:ext uri="{BB962C8B-B14F-4D97-AF65-F5344CB8AC3E}">
        <p14:creationId xmlns:p14="http://schemas.microsoft.com/office/powerpoint/2010/main" val="186044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5B252D-F04D-407A-85C8-BA1900348416}" type="datetimeFigureOut">
              <a:rPr lang="en-GB" smtClean="0"/>
              <a:pPr/>
              <a:t>07/11/2020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E621159-1F73-4024-8825-E742FB8FB267}" type="slidenum">
              <a:rPr lang="en-GB" smtClean="0"/>
              <a:pPr/>
              <a:t>‹#›</a:t>
            </a:fld>
            <a:endParaRPr lang="en-GB"/>
          </a:p>
        </p:txBody>
      </p:sp>
    </p:spTree>
    <p:extLst>
      <p:ext uri="{BB962C8B-B14F-4D97-AF65-F5344CB8AC3E}">
        <p14:creationId xmlns:p14="http://schemas.microsoft.com/office/powerpoint/2010/main" val="3048800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en-GB"/>
              <a:t>Click to edit Master title style</a:t>
            </a:r>
            <a:endParaRPr lang="en-US" dirty="0"/>
          </a:p>
        </p:txBody>
      </p:sp>
      <p:sp>
        <p:nvSpPr>
          <p:cNvPr id="3" name="Content Placeholder 2"/>
          <p:cNvSpPr>
            <a:spLocks noGrp="1"/>
          </p:cNvSpPr>
          <p:nvPr>
            <p:ph idx="1"/>
          </p:nvPr>
        </p:nvSpPr>
        <p:spPr>
          <a:xfrm>
            <a:off x="18197174" y="4359077"/>
            <a:ext cx="21669405" cy="21515024"/>
          </a:xfrm>
        </p:spPr>
        <p:txBody>
          <a:bodyPr/>
          <a:lstStyle>
            <a:lvl1pPr>
              <a:defRPr sz="14127"/>
            </a:lvl1pPr>
            <a:lvl2pPr>
              <a:defRPr sz="12361"/>
            </a:lvl2pPr>
            <a:lvl3pPr>
              <a:defRPr sz="10595"/>
            </a:lvl3pPr>
            <a:lvl4pPr>
              <a:defRPr sz="8829"/>
            </a:lvl4pPr>
            <a:lvl5pPr>
              <a:defRPr sz="8829"/>
            </a:lvl5pPr>
            <a:lvl6pPr>
              <a:defRPr sz="8829"/>
            </a:lvl6pPr>
            <a:lvl7pPr>
              <a:defRPr sz="8829"/>
            </a:lvl7pPr>
            <a:lvl8pPr>
              <a:defRPr sz="8829"/>
            </a:lvl8pPr>
            <a:lvl9pPr>
              <a:defRPr sz="8829"/>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en-GB"/>
              <a:t>Click to edit Master text styles</a:t>
            </a:r>
          </a:p>
        </p:txBody>
      </p:sp>
      <p:sp>
        <p:nvSpPr>
          <p:cNvPr id="5" name="Date Placeholder 4"/>
          <p:cNvSpPr>
            <a:spLocks noGrp="1"/>
          </p:cNvSpPr>
          <p:nvPr>
            <p:ph type="dt" sz="half" idx="10"/>
          </p:nvPr>
        </p:nvSpPr>
        <p:spPr/>
        <p:txBody>
          <a:bodyPr/>
          <a:lstStyle/>
          <a:p>
            <a:fld id="{B85B252D-F04D-407A-85C8-BA1900348416}" type="datetimeFigureOut">
              <a:rPr lang="en-GB" smtClean="0"/>
              <a:pPr/>
              <a:t>07/11/2020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621159-1F73-4024-8825-E742FB8FB267}" type="slidenum">
              <a:rPr lang="en-GB" smtClean="0"/>
              <a:pPr/>
              <a:t>‹#›</a:t>
            </a:fld>
            <a:endParaRPr lang="en-GB"/>
          </a:p>
        </p:txBody>
      </p:sp>
    </p:spTree>
    <p:extLst>
      <p:ext uri="{BB962C8B-B14F-4D97-AF65-F5344CB8AC3E}">
        <p14:creationId xmlns:p14="http://schemas.microsoft.com/office/powerpoint/2010/main" val="1360025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en-GB"/>
              <a:t>Click to edit Master title style</a:t>
            </a:r>
            <a:endParaRPr lang="en-US" dirty="0"/>
          </a:p>
        </p:txBody>
      </p:sp>
      <p:sp>
        <p:nvSpPr>
          <p:cNvPr id="3" name="Picture Placeholder 2"/>
          <p:cNvSpPr>
            <a:spLocks noGrp="1" noChangeAspect="1"/>
          </p:cNvSpPr>
          <p:nvPr>
            <p:ph type="pic" idx="1"/>
          </p:nvPr>
        </p:nvSpPr>
        <p:spPr>
          <a:xfrm>
            <a:off x="18197174" y="4359077"/>
            <a:ext cx="21669405" cy="21515024"/>
          </a:xfrm>
        </p:spPr>
        <p:txBody>
          <a:bodyPr anchor="t"/>
          <a:lstStyle>
            <a:lvl1pPr marL="0" indent="0">
              <a:buNone/>
              <a:defRPr sz="14127"/>
            </a:lvl1pPr>
            <a:lvl2pPr marL="2018355" indent="0">
              <a:buNone/>
              <a:defRPr sz="12361"/>
            </a:lvl2pPr>
            <a:lvl3pPr marL="4036710" indent="0">
              <a:buNone/>
              <a:defRPr sz="10595"/>
            </a:lvl3pPr>
            <a:lvl4pPr marL="6055065" indent="0">
              <a:buNone/>
              <a:defRPr sz="8829"/>
            </a:lvl4pPr>
            <a:lvl5pPr marL="8073420" indent="0">
              <a:buNone/>
              <a:defRPr sz="8829"/>
            </a:lvl5pPr>
            <a:lvl6pPr marL="10091776" indent="0">
              <a:buNone/>
              <a:defRPr sz="8829"/>
            </a:lvl6pPr>
            <a:lvl7pPr marL="12110131" indent="0">
              <a:buNone/>
              <a:defRPr sz="8829"/>
            </a:lvl7pPr>
            <a:lvl8pPr marL="14128486" indent="0">
              <a:buNone/>
              <a:defRPr sz="8829"/>
            </a:lvl8pPr>
            <a:lvl9pPr marL="16146841" indent="0">
              <a:buNone/>
              <a:defRPr sz="8829"/>
            </a:lvl9pPr>
          </a:lstStyle>
          <a:p>
            <a:r>
              <a:rPr lang="en-GB"/>
              <a:t>Click icon to add picture</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en-GB"/>
              <a:t>Click to edit Master text styles</a:t>
            </a:r>
          </a:p>
        </p:txBody>
      </p:sp>
      <p:sp>
        <p:nvSpPr>
          <p:cNvPr id="5" name="Date Placeholder 4"/>
          <p:cNvSpPr>
            <a:spLocks noGrp="1"/>
          </p:cNvSpPr>
          <p:nvPr>
            <p:ph type="dt" sz="half" idx="10"/>
          </p:nvPr>
        </p:nvSpPr>
        <p:spPr/>
        <p:txBody>
          <a:bodyPr/>
          <a:lstStyle/>
          <a:p>
            <a:fld id="{B85B252D-F04D-407A-85C8-BA1900348416}" type="datetimeFigureOut">
              <a:rPr lang="en-GB" smtClean="0"/>
              <a:pPr/>
              <a:t>07/11/2020</a:t>
            </a:fld>
            <a:endParaRPr lang="en-GB"/>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1E621159-1F73-4024-8825-E742FB8FB267}" type="slidenum">
              <a:rPr lang="en-GB" smtClean="0"/>
              <a:pPr/>
              <a:t>‹#›</a:t>
            </a:fld>
            <a:endParaRPr lang="en-GB"/>
          </a:p>
        </p:txBody>
      </p:sp>
    </p:spTree>
    <p:extLst>
      <p:ext uri="{BB962C8B-B14F-4D97-AF65-F5344CB8AC3E}">
        <p14:creationId xmlns:p14="http://schemas.microsoft.com/office/powerpoint/2010/main" val="3519925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2759" y="1611882"/>
            <a:ext cx="36918246" cy="585180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942759" y="8059374"/>
            <a:ext cx="36918246" cy="1920934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2942759" y="28060644"/>
            <a:ext cx="9630847" cy="1611875"/>
          </a:xfrm>
          <a:prstGeom prst="rect">
            <a:avLst/>
          </a:prstGeom>
        </p:spPr>
        <p:txBody>
          <a:bodyPr vert="horz" lIns="91440" tIns="45720" rIns="91440" bIns="45720" rtlCol="0" anchor="ctr"/>
          <a:lstStyle>
            <a:lvl1pPr algn="l">
              <a:defRPr sz="5298">
                <a:solidFill>
                  <a:schemeClr val="tx1">
                    <a:tint val="75000"/>
                  </a:schemeClr>
                </a:solidFill>
              </a:defRPr>
            </a:lvl1pPr>
          </a:lstStyle>
          <a:p>
            <a:fld id="{B85B252D-F04D-407A-85C8-BA1900348416}" type="datetimeFigureOut">
              <a:rPr lang="en-GB" smtClean="0"/>
              <a:pPr/>
              <a:t>07/11/2020</a:t>
            </a:fld>
            <a:endParaRPr lang="en-GB"/>
          </a:p>
        </p:txBody>
      </p:sp>
      <p:sp>
        <p:nvSpPr>
          <p:cNvPr id="5" name="Footer Placeholder 4"/>
          <p:cNvSpPr>
            <a:spLocks noGrp="1"/>
          </p:cNvSpPr>
          <p:nvPr>
            <p:ph type="ftr" sz="quarter" idx="3"/>
          </p:nvPr>
        </p:nvSpPr>
        <p:spPr>
          <a:xfrm>
            <a:off x="14178747" y="28060644"/>
            <a:ext cx="14446270" cy="1611875"/>
          </a:xfrm>
          <a:prstGeom prst="rect">
            <a:avLst/>
          </a:prstGeom>
        </p:spPr>
        <p:txBody>
          <a:bodyPr vert="horz" lIns="91440" tIns="45720" rIns="91440" bIns="45720" rtlCol="0" anchor="ctr"/>
          <a:lstStyle>
            <a:lvl1pPr algn="ctr">
              <a:defRPr sz="529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0230157" y="28060644"/>
            <a:ext cx="9630847" cy="1611875"/>
          </a:xfrm>
          <a:prstGeom prst="rect">
            <a:avLst/>
          </a:prstGeom>
        </p:spPr>
        <p:txBody>
          <a:bodyPr vert="horz" lIns="91440" tIns="45720" rIns="91440" bIns="45720" rtlCol="0" anchor="ctr"/>
          <a:lstStyle>
            <a:lvl1pPr algn="r">
              <a:defRPr sz="5298">
                <a:solidFill>
                  <a:schemeClr val="tx1">
                    <a:tint val="75000"/>
                  </a:schemeClr>
                </a:solidFill>
              </a:defRPr>
            </a:lvl1pPr>
          </a:lstStyle>
          <a:p>
            <a:fld id="{1E621159-1F73-4024-8825-E742FB8FB267}" type="slidenum">
              <a:rPr lang="en-GB" smtClean="0"/>
              <a:pPr/>
              <a:t>‹#›</a:t>
            </a:fld>
            <a:endParaRPr lang="en-GB"/>
          </a:p>
        </p:txBody>
      </p:sp>
    </p:spTree>
    <p:extLst>
      <p:ext uri="{BB962C8B-B14F-4D97-AF65-F5344CB8AC3E}">
        <p14:creationId xmlns:p14="http://schemas.microsoft.com/office/powerpoint/2010/main" val="756283944"/>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4036710" rtl="0" eaLnBrk="1" latinLnBrk="0" hangingPunct="1">
        <a:lnSpc>
          <a:spcPct val="90000"/>
        </a:lnSpc>
        <a:spcBef>
          <a:spcPct val="0"/>
        </a:spcBef>
        <a:buNone/>
        <a:defRPr sz="19424" kern="1200">
          <a:solidFill>
            <a:schemeClr val="tx1"/>
          </a:solidFill>
          <a:latin typeface="+mj-lt"/>
          <a:ea typeface="+mj-ea"/>
          <a:cs typeface="+mj-cs"/>
        </a:defRPr>
      </a:lvl1pPr>
    </p:titleStyle>
    <p:bodyStyle>
      <a:lvl1pPr marL="1009178" indent="-1009178" algn="l" defTabSz="4036710" rtl="0" eaLnBrk="1" latinLnBrk="0" hangingPunct="1">
        <a:lnSpc>
          <a:spcPct val="90000"/>
        </a:lnSpc>
        <a:spcBef>
          <a:spcPts val="4415"/>
        </a:spcBef>
        <a:buFont typeface="Arial" panose="020B0604020202020204" pitchFamily="34" charset="0"/>
        <a:buChar char="•"/>
        <a:defRPr sz="12361" kern="1200">
          <a:solidFill>
            <a:schemeClr val="tx1"/>
          </a:solidFill>
          <a:latin typeface="+mn-lt"/>
          <a:ea typeface="+mn-ea"/>
          <a:cs typeface="+mn-cs"/>
        </a:defRPr>
      </a:lvl1pPr>
      <a:lvl2pPr marL="3027533" indent="-1009178" algn="l" defTabSz="4036710" rtl="0" eaLnBrk="1" latinLnBrk="0" hangingPunct="1">
        <a:lnSpc>
          <a:spcPct val="90000"/>
        </a:lnSpc>
        <a:spcBef>
          <a:spcPts val="2207"/>
        </a:spcBef>
        <a:buFont typeface="Arial" panose="020B0604020202020204" pitchFamily="34" charset="0"/>
        <a:buChar char="•"/>
        <a:defRPr sz="10595" kern="1200">
          <a:solidFill>
            <a:schemeClr val="tx1"/>
          </a:solidFill>
          <a:latin typeface="+mn-lt"/>
          <a:ea typeface="+mn-ea"/>
          <a:cs typeface="+mn-cs"/>
        </a:defRPr>
      </a:lvl2pPr>
      <a:lvl3pPr marL="5045888" indent="-1009178" algn="l" defTabSz="4036710" rtl="0" eaLnBrk="1" latinLnBrk="0" hangingPunct="1">
        <a:lnSpc>
          <a:spcPct val="90000"/>
        </a:lnSpc>
        <a:spcBef>
          <a:spcPts val="2207"/>
        </a:spcBef>
        <a:buFont typeface="Arial" panose="020B0604020202020204" pitchFamily="34" charset="0"/>
        <a:buChar char="•"/>
        <a:defRPr sz="8829" kern="1200">
          <a:solidFill>
            <a:schemeClr val="tx1"/>
          </a:solidFill>
          <a:latin typeface="+mn-lt"/>
          <a:ea typeface="+mn-ea"/>
          <a:cs typeface="+mn-cs"/>
        </a:defRPr>
      </a:lvl3pPr>
      <a:lvl4pPr marL="706424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4pPr>
      <a:lvl5pPr marL="908259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5pPr>
      <a:lvl6pPr marL="1110095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6pPr>
      <a:lvl7pPr marL="1311930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7pPr>
      <a:lvl8pPr marL="1513766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8pPr>
      <a:lvl9pPr marL="17156019"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9pPr>
    </p:bodyStyle>
    <p:otherStyle>
      <a:defPPr>
        <a:defRPr lang="en-US"/>
      </a:defPPr>
      <a:lvl1pPr marL="0" algn="l" defTabSz="4036710" rtl="0" eaLnBrk="1" latinLnBrk="0" hangingPunct="1">
        <a:defRPr sz="7946" kern="1200">
          <a:solidFill>
            <a:schemeClr val="tx1"/>
          </a:solidFill>
          <a:latin typeface="+mn-lt"/>
          <a:ea typeface="+mn-ea"/>
          <a:cs typeface="+mn-cs"/>
        </a:defRPr>
      </a:lvl1pPr>
      <a:lvl2pPr marL="2018355" algn="l" defTabSz="4036710" rtl="0" eaLnBrk="1" latinLnBrk="0" hangingPunct="1">
        <a:defRPr sz="7946" kern="1200">
          <a:solidFill>
            <a:schemeClr val="tx1"/>
          </a:solidFill>
          <a:latin typeface="+mn-lt"/>
          <a:ea typeface="+mn-ea"/>
          <a:cs typeface="+mn-cs"/>
        </a:defRPr>
      </a:lvl2pPr>
      <a:lvl3pPr marL="4036710" algn="l" defTabSz="4036710" rtl="0" eaLnBrk="1" latinLnBrk="0" hangingPunct="1">
        <a:defRPr sz="7946" kern="1200">
          <a:solidFill>
            <a:schemeClr val="tx1"/>
          </a:solidFill>
          <a:latin typeface="+mn-lt"/>
          <a:ea typeface="+mn-ea"/>
          <a:cs typeface="+mn-cs"/>
        </a:defRPr>
      </a:lvl3pPr>
      <a:lvl4pPr marL="6055065" algn="l" defTabSz="4036710" rtl="0" eaLnBrk="1" latinLnBrk="0" hangingPunct="1">
        <a:defRPr sz="7946" kern="1200">
          <a:solidFill>
            <a:schemeClr val="tx1"/>
          </a:solidFill>
          <a:latin typeface="+mn-lt"/>
          <a:ea typeface="+mn-ea"/>
          <a:cs typeface="+mn-cs"/>
        </a:defRPr>
      </a:lvl4pPr>
      <a:lvl5pPr marL="8073420" algn="l" defTabSz="4036710" rtl="0" eaLnBrk="1" latinLnBrk="0" hangingPunct="1">
        <a:defRPr sz="7946" kern="1200">
          <a:solidFill>
            <a:schemeClr val="tx1"/>
          </a:solidFill>
          <a:latin typeface="+mn-lt"/>
          <a:ea typeface="+mn-ea"/>
          <a:cs typeface="+mn-cs"/>
        </a:defRPr>
      </a:lvl5pPr>
      <a:lvl6pPr marL="10091776" algn="l" defTabSz="4036710" rtl="0" eaLnBrk="1" latinLnBrk="0" hangingPunct="1">
        <a:defRPr sz="7946" kern="1200">
          <a:solidFill>
            <a:schemeClr val="tx1"/>
          </a:solidFill>
          <a:latin typeface="+mn-lt"/>
          <a:ea typeface="+mn-ea"/>
          <a:cs typeface="+mn-cs"/>
        </a:defRPr>
      </a:lvl6pPr>
      <a:lvl7pPr marL="12110131" algn="l" defTabSz="4036710" rtl="0" eaLnBrk="1" latinLnBrk="0" hangingPunct="1">
        <a:defRPr sz="7946" kern="1200">
          <a:solidFill>
            <a:schemeClr val="tx1"/>
          </a:solidFill>
          <a:latin typeface="+mn-lt"/>
          <a:ea typeface="+mn-ea"/>
          <a:cs typeface="+mn-cs"/>
        </a:defRPr>
      </a:lvl7pPr>
      <a:lvl8pPr marL="14128486" algn="l" defTabSz="4036710" rtl="0" eaLnBrk="1" latinLnBrk="0" hangingPunct="1">
        <a:defRPr sz="7946" kern="1200">
          <a:solidFill>
            <a:schemeClr val="tx1"/>
          </a:solidFill>
          <a:latin typeface="+mn-lt"/>
          <a:ea typeface="+mn-ea"/>
          <a:cs typeface="+mn-cs"/>
        </a:defRPr>
      </a:lvl8pPr>
      <a:lvl9pPr marL="16146841" algn="l" defTabSz="4036710" rtl="0" eaLnBrk="1" latinLnBrk="0" hangingPunct="1">
        <a:defRPr sz="79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5.xml"/><Relationship Id="rId3" Type="http://schemas.openxmlformats.org/officeDocument/2006/relationships/chart" Target="../charts/chart1.xml"/><Relationship Id="rId7"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3.xml"/><Relationship Id="rId11" Type="http://schemas.openxmlformats.org/officeDocument/2006/relationships/chart" Target="../charts/chart8.xml"/><Relationship Id="rId5" Type="http://schemas.openxmlformats.org/officeDocument/2006/relationships/chart" Target="../charts/chart2.xml"/><Relationship Id="rId10" Type="http://schemas.openxmlformats.org/officeDocument/2006/relationships/chart" Target="../charts/chart7.xml"/><Relationship Id="rId4" Type="http://schemas.openxmlformats.org/officeDocument/2006/relationships/image" Target="../media/image1.png"/><Relationship Id="rId9"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85000"/>
              </a:schemeClr>
            </a:gs>
            <a:gs pos="50000">
              <a:schemeClr val="accent1">
                <a:lumMod val="0"/>
                <a:lumOff val="100000"/>
              </a:schemeClr>
            </a:gs>
            <a:gs pos="100000">
              <a:schemeClr val="bg1">
                <a:lumMod val="85000"/>
              </a:schemeClr>
            </a:gs>
          </a:gsLst>
          <a:lin ang="2700000" scaled="1"/>
          <a:tileRect/>
        </a:gradFill>
        <a:effectLst/>
      </p:bgPr>
    </p:bg>
    <p:spTree>
      <p:nvGrpSpPr>
        <p:cNvPr id="1" name=""/>
        <p:cNvGrpSpPr/>
        <p:nvPr/>
      </p:nvGrpSpPr>
      <p:grpSpPr>
        <a:xfrm>
          <a:off x="0" y="0"/>
          <a:ext cx="0" cy="0"/>
          <a:chOff x="0" y="0"/>
          <a:chExt cx="0" cy="0"/>
        </a:xfrm>
      </p:grpSpPr>
      <p:graphicFrame>
        <p:nvGraphicFramePr>
          <p:cNvPr id="27" name="Chart 26">
            <a:extLst>
              <a:ext uri="{FF2B5EF4-FFF2-40B4-BE49-F238E27FC236}">
                <a16:creationId xmlns:a16="http://schemas.microsoft.com/office/drawing/2014/main" id="{BE0BF606-AF84-D74C-97CD-D08BE6ECB3C1}"/>
              </a:ext>
            </a:extLst>
          </p:cNvPr>
          <p:cNvGraphicFramePr>
            <a:graphicFrameLocks/>
          </p:cNvGraphicFramePr>
          <p:nvPr>
            <p:extLst>
              <p:ext uri="{D42A27DB-BD31-4B8C-83A1-F6EECF244321}">
                <p14:modId xmlns:p14="http://schemas.microsoft.com/office/powerpoint/2010/main" val="227312453"/>
              </p:ext>
            </p:extLst>
          </p:nvPr>
        </p:nvGraphicFramePr>
        <p:xfrm>
          <a:off x="16091376" y="5661519"/>
          <a:ext cx="11066874" cy="6826048"/>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98950" y="-86800"/>
            <a:ext cx="43103231" cy="5521330"/>
          </a:xfrm>
          <a:prstGeom prst="rect">
            <a:avLst/>
          </a:prstGeom>
          <a:solidFill>
            <a:srgbClr val="002A84"/>
          </a:solidFill>
          <a:ln w="9525">
            <a:noFill/>
          </a:ln>
        </p:spPr>
        <p:txBody>
          <a:bodyPr wrap="square" lIns="417242" tIns="208620" rIns="417242" bIns="208620" rtlCol="0">
            <a:spAutoFit/>
          </a:bodyPr>
          <a:lstStyle/>
          <a:p>
            <a:r>
              <a:rPr lang="en-GB" sz="9041" b="1" dirty="0">
                <a:solidFill>
                  <a:schemeClr val="bg1"/>
                </a:solidFill>
              </a:rPr>
              <a:t>Demographics and trends in patients over 65 years old presenting to a trauma clinic in an oral and maxillofacial surgery department: before and during COVID-19. </a:t>
            </a:r>
          </a:p>
          <a:p>
            <a:r>
              <a:rPr lang="en-GB" sz="5086" dirty="0">
                <a:solidFill>
                  <a:schemeClr val="bg1"/>
                </a:solidFill>
              </a:rPr>
              <a:t>M. Hennigan</a:t>
            </a:r>
            <a:r>
              <a:rPr lang="en-GB" sz="5086" baseline="30000" dirty="0">
                <a:solidFill>
                  <a:schemeClr val="bg1"/>
                </a:solidFill>
              </a:rPr>
              <a:t>1,2</a:t>
            </a:r>
            <a:r>
              <a:rPr lang="en-GB" sz="5086" dirty="0">
                <a:solidFill>
                  <a:schemeClr val="bg1"/>
                </a:solidFill>
              </a:rPr>
              <a:t>, E Burke</a:t>
            </a:r>
            <a:r>
              <a:rPr lang="en-GB" sz="5086" baseline="30000" dirty="0">
                <a:solidFill>
                  <a:schemeClr val="bg1"/>
                </a:solidFill>
              </a:rPr>
              <a:t>1,3</a:t>
            </a:r>
          </a:p>
          <a:p>
            <a:r>
              <a:rPr lang="en-GB" sz="5086" dirty="0">
                <a:solidFill>
                  <a:schemeClr val="bg1"/>
                </a:solidFill>
              </a:rPr>
              <a:t>1. Department of Oral and Maxillofacial Surgery, St John’s Hospital, Livingston</a:t>
            </a:r>
          </a:p>
          <a:p>
            <a:r>
              <a:rPr lang="en-GB" sz="5086" dirty="0">
                <a:solidFill>
                  <a:schemeClr val="bg1"/>
                </a:solidFill>
              </a:rPr>
              <a:t>2. Dental Core Trainee, 3. Consultant Oral and Maxillofacial Surgeon</a:t>
            </a:r>
          </a:p>
        </p:txBody>
      </p:sp>
      <p:sp>
        <p:nvSpPr>
          <p:cNvPr id="9" name="TextBox 8"/>
          <p:cNvSpPr txBox="1"/>
          <p:nvPr/>
        </p:nvSpPr>
        <p:spPr>
          <a:xfrm>
            <a:off x="-196519" y="6329129"/>
            <a:ext cx="16172731" cy="8943904"/>
          </a:xfrm>
          <a:prstGeom prst="rect">
            <a:avLst/>
          </a:prstGeom>
          <a:noFill/>
          <a:ln w="9525">
            <a:noFill/>
          </a:ln>
        </p:spPr>
        <p:txBody>
          <a:bodyPr wrap="square" lIns="417242" tIns="208620" rIns="417242" bIns="208620" rtlCol="0">
            <a:spAutoFit/>
          </a:bodyPr>
          <a:lstStyle/>
          <a:p>
            <a:pPr algn="just"/>
            <a:r>
              <a:rPr lang="en-US" sz="3956" dirty="0"/>
              <a:t>During the COVID-19 pandemic, individuals over the age of 70 in the UK were classified as “clinically vulnerable” and advised by the NHS to only leave home if essential [1]. To accommodate this, St. John’s Oral and Maxillofacial (OMFS) department started a telephone clinic alongside an in-person trauma clinic. </a:t>
            </a:r>
          </a:p>
          <a:p>
            <a:pPr algn="just"/>
            <a:r>
              <a:rPr lang="en-US" sz="3956" dirty="0"/>
              <a:t>With a modern, more active lifestyle,  elderly patients are increasingly exposed to the risk of injury [2]. The annual occurrence of falls in people over the age of 65 years is 35-40% [3]. Causative factors such as poor proprioception and impaired reflexes are linked to the occurrence of maxillofacial injuries in the elderly population [4].</a:t>
            </a:r>
          </a:p>
          <a:p>
            <a:pPr algn="just"/>
            <a:r>
              <a:rPr lang="en-US" sz="3956" dirty="0"/>
              <a:t>This aim of this study was to assess the demographics and trends in patients over the age of 65 attending the OMFS trauma clinic before and during the COVID-19 pandemic.</a:t>
            </a:r>
          </a:p>
          <a:p>
            <a:pPr algn="just"/>
            <a:endParaRPr lang="en-US" sz="3956" dirty="0"/>
          </a:p>
        </p:txBody>
      </p:sp>
      <p:sp>
        <p:nvSpPr>
          <p:cNvPr id="14" name="TextBox 13"/>
          <p:cNvSpPr txBox="1"/>
          <p:nvPr/>
        </p:nvSpPr>
        <p:spPr>
          <a:xfrm>
            <a:off x="16344965" y="10554823"/>
            <a:ext cx="8763948" cy="1203965"/>
          </a:xfrm>
          <a:prstGeom prst="rect">
            <a:avLst/>
          </a:prstGeom>
          <a:noFill/>
        </p:spPr>
        <p:txBody>
          <a:bodyPr wrap="square" lIns="417242" tIns="208620" rIns="417242" bIns="208620" rtlCol="0">
            <a:spAutoFit/>
          </a:bodyPr>
          <a:lstStyle/>
          <a:p>
            <a:endParaRPr lang="en-GB" sz="5086" dirty="0"/>
          </a:p>
        </p:txBody>
      </p:sp>
      <p:sp>
        <p:nvSpPr>
          <p:cNvPr id="17" name="TextBox 16"/>
          <p:cNvSpPr txBox="1"/>
          <p:nvPr/>
        </p:nvSpPr>
        <p:spPr>
          <a:xfrm>
            <a:off x="27410500" y="5640163"/>
            <a:ext cx="15338767" cy="3465097"/>
          </a:xfrm>
          <a:prstGeom prst="rect">
            <a:avLst/>
          </a:prstGeom>
          <a:noFill/>
          <a:ln w="9525">
            <a:noFill/>
          </a:ln>
        </p:spPr>
        <p:txBody>
          <a:bodyPr wrap="square" lIns="417242" tIns="208620" rIns="417242" bIns="208620" rtlCol="0">
            <a:spAutoFit/>
          </a:bodyPr>
          <a:lstStyle/>
          <a:p>
            <a:pPr algn="just"/>
            <a:r>
              <a:rPr lang="en-US" sz="3956" dirty="0"/>
              <a:t>In 2019, there were a total of 82 fractures or soft-tissue injuries reported to the trauma clinic, with zygoma fractures being the most common (22%). In 2020, there were 43 reported fractures or soft tissue injuries, with mandibular fractures occurring most commonly (27.9%). In both years, the most mechanism of injury was a fall (85%).</a:t>
            </a:r>
          </a:p>
        </p:txBody>
      </p:sp>
      <p:sp>
        <p:nvSpPr>
          <p:cNvPr id="8" name="Rectangle 7"/>
          <p:cNvSpPr/>
          <p:nvPr/>
        </p:nvSpPr>
        <p:spPr>
          <a:xfrm>
            <a:off x="-66244" y="5565370"/>
            <a:ext cx="15518363" cy="961930"/>
          </a:xfrm>
          <a:prstGeom prst="rect">
            <a:avLst/>
          </a:prstGeom>
          <a:solidFill>
            <a:srgbClr val="002A84"/>
          </a:solidFill>
        </p:spPr>
        <p:txBody>
          <a:bodyPr wrap="square">
            <a:spAutoFit/>
          </a:bodyPr>
          <a:lstStyle/>
          <a:p>
            <a:pPr algn="just"/>
            <a:r>
              <a:rPr lang="en-GB" sz="5651" b="1" dirty="0">
                <a:solidFill>
                  <a:schemeClr val="bg1"/>
                </a:solidFill>
              </a:rPr>
              <a:t>Introduction</a:t>
            </a:r>
            <a:endParaRPr lang="en-GB" sz="5651" dirty="0">
              <a:solidFill>
                <a:schemeClr val="bg1"/>
              </a:solidFill>
            </a:endParaRPr>
          </a:p>
        </p:txBody>
      </p:sp>
      <p:sp>
        <p:nvSpPr>
          <p:cNvPr id="18" name="TextBox 17"/>
          <p:cNvSpPr txBox="1"/>
          <p:nvPr/>
        </p:nvSpPr>
        <p:spPr>
          <a:xfrm>
            <a:off x="-225266" y="15347783"/>
            <a:ext cx="16044744" cy="4073853"/>
          </a:xfrm>
          <a:prstGeom prst="rect">
            <a:avLst/>
          </a:prstGeom>
          <a:noFill/>
          <a:ln w="9525">
            <a:noFill/>
          </a:ln>
        </p:spPr>
        <p:txBody>
          <a:bodyPr wrap="square" lIns="417242" tIns="208620" rIns="417242" bIns="208620" rtlCol="0">
            <a:spAutoFit/>
          </a:bodyPr>
          <a:lstStyle/>
          <a:p>
            <a:pPr algn="just"/>
            <a:r>
              <a:rPr lang="en-GB" sz="3956" dirty="0"/>
              <a:t>The studied cohort was the patients over 65 years old attending the trauma clinic in St. John’s OMFS Department. Patient records were examined retrospectively for patients who attended the trauma clinics over a six-month period from May 2019 to November 2019, and from March 2020 to September 2020 to assess the utilisation of the OMFS trauma clinic by the elderly population during the COVID-19 pandemic.</a:t>
            </a:r>
            <a:endParaRPr lang="en-US" sz="3956" dirty="0"/>
          </a:p>
        </p:txBody>
      </p:sp>
      <p:sp>
        <p:nvSpPr>
          <p:cNvPr id="19" name="Rectangle 18"/>
          <p:cNvSpPr/>
          <p:nvPr/>
        </p:nvSpPr>
        <p:spPr>
          <a:xfrm>
            <a:off x="-50608" y="14490217"/>
            <a:ext cx="15600669" cy="961930"/>
          </a:xfrm>
          <a:prstGeom prst="rect">
            <a:avLst/>
          </a:prstGeom>
          <a:solidFill>
            <a:srgbClr val="002A84"/>
          </a:solidFill>
        </p:spPr>
        <p:txBody>
          <a:bodyPr wrap="square">
            <a:spAutoFit/>
          </a:bodyPr>
          <a:lstStyle/>
          <a:p>
            <a:pPr algn="just"/>
            <a:r>
              <a:rPr lang="en-GB" sz="5651" b="1" dirty="0">
                <a:solidFill>
                  <a:schemeClr val="bg1"/>
                </a:solidFill>
              </a:rPr>
              <a:t>Method</a:t>
            </a:r>
            <a:endParaRPr lang="en-GB" sz="5651" dirty="0">
              <a:solidFill>
                <a:schemeClr val="bg1"/>
              </a:solidFill>
            </a:endParaRPr>
          </a:p>
        </p:txBody>
      </p:sp>
      <p:sp>
        <p:nvSpPr>
          <p:cNvPr id="24" name="TextBox 23"/>
          <p:cNvSpPr txBox="1"/>
          <p:nvPr/>
        </p:nvSpPr>
        <p:spPr>
          <a:xfrm>
            <a:off x="27410503" y="19478799"/>
            <a:ext cx="15393262" cy="6508879"/>
          </a:xfrm>
          <a:prstGeom prst="rect">
            <a:avLst/>
          </a:prstGeom>
          <a:noFill/>
          <a:ln w="9525">
            <a:noFill/>
          </a:ln>
        </p:spPr>
        <p:txBody>
          <a:bodyPr wrap="square" lIns="417242" tIns="208620" rIns="417242" bIns="208620" rtlCol="0">
            <a:spAutoFit/>
          </a:bodyPr>
          <a:lstStyle/>
          <a:p>
            <a:pPr algn="just"/>
            <a:r>
              <a:rPr lang="en-US" sz="3956" dirty="0"/>
              <a:t>The number of patients attending the clinic decreased significantly from 2019 to 2020. It is not known whether this decrease is due to restrictions in movements of elderly patients or lower reporting rates due to COVID-19. However, similarly to 2019, the highest cause of maxillofacial injuries in this cohort in 2020 is falls. This emphasizes the need for targeted prevention </a:t>
            </a:r>
            <a:r>
              <a:rPr lang="en-IE" sz="3956" dirty="0"/>
              <a:t>programmes for falls in the elderly.</a:t>
            </a:r>
            <a:r>
              <a:rPr lang="en-US" sz="3956" dirty="0"/>
              <a:t> Most of the patients have been treated conservatively. Through the COVID-19 pandemic it has been shown that telephone clinics are an effective means of managing the elderly population, if they do not wish to attend for clinical appointments. </a:t>
            </a:r>
          </a:p>
        </p:txBody>
      </p:sp>
      <p:sp>
        <p:nvSpPr>
          <p:cNvPr id="25" name="TextBox 24"/>
          <p:cNvSpPr txBox="1"/>
          <p:nvPr/>
        </p:nvSpPr>
        <p:spPr>
          <a:xfrm>
            <a:off x="27614218" y="25814226"/>
            <a:ext cx="15135050" cy="4639521"/>
          </a:xfrm>
          <a:prstGeom prst="rect">
            <a:avLst/>
          </a:prstGeom>
          <a:noFill/>
          <a:ln w="9525">
            <a:noFill/>
          </a:ln>
        </p:spPr>
        <p:txBody>
          <a:bodyPr wrap="square" lIns="417242" tIns="208620" rIns="417242" bIns="208620" rtlCol="0">
            <a:spAutoFit/>
          </a:bodyPr>
          <a:lstStyle/>
          <a:p>
            <a:pPr algn="just"/>
            <a:r>
              <a:rPr lang="en-US" sz="4804" b="1" dirty="0"/>
              <a:t>References</a:t>
            </a:r>
          </a:p>
          <a:p>
            <a:pPr algn="just"/>
            <a:r>
              <a:rPr lang="en-US" sz="2826" dirty="0"/>
              <a:t>1. NHS. (2020). Who’s at higher risk from coronavirus. Retrieved November 8, 2020, from https://</a:t>
            </a:r>
            <a:r>
              <a:rPr lang="en-US" sz="2826" dirty="0" err="1"/>
              <a:t>www.nhs.uk</a:t>
            </a:r>
            <a:r>
              <a:rPr lang="en-US" sz="2826" dirty="0"/>
              <a:t>/conditions/coronavirus-covid-19/people-at-higher-risk/</a:t>
            </a:r>
            <a:r>
              <a:rPr lang="en-US" sz="2826" dirty="0" err="1"/>
              <a:t>whos</a:t>
            </a:r>
            <a:r>
              <a:rPr lang="en-US" sz="2826" dirty="0"/>
              <a:t>-at-higher-risk-from-coronavirus/</a:t>
            </a:r>
          </a:p>
          <a:p>
            <a:pPr algn="just"/>
            <a:r>
              <a:rPr lang="en-US" sz="2826" dirty="0"/>
              <a:t>2. Schwab CW, </a:t>
            </a:r>
            <a:r>
              <a:rPr lang="en-US" sz="2826" dirty="0" err="1"/>
              <a:t>Kauder</a:t>
            </a:r>
            <a:r>
              <a:rPr lang="en-US" sz="2826" dirty="0"/>
              <a:t> DR. Trauma in the geriatric patient. 238 Arch </a:t>
            </a:r>
            <a:r>
              <a:rPr lang="en-US" sz="2826" dirty="0" err="1"/>
              <a:t>Surg</a:t>
            </a:r>
            <a:r>
              <a:rPr lang="en-US" sz="2826" dirty="0"/>
              <a:t> 1992;127:701—6</a:t>
            </a:r>
          </a:p>
          <a:p>
            <a:pPr algn="just"/>
            <a:r>
              <a:rPr lang="en-US" sz="2826" dirty="0"/>
              <a:t>3. </a:t>
            </a:r>
            <a:r>
              <a:rPr lang="en-US" sz="2826" dirty="0" err="1"/>
              <a:t>Hamptom</a:t>
            </a:r>
            <a:r>
              <a:rPr lang="en-US" sz="2826" dirty="0"/>
              <a:t> JL, Kenny RA, Newton JL. Effective interven243 </a:t>
            </a:r>
            <a:r>
              <a:rPr lang="en-US" sz="2826" dirty="0" err="1"/>
              <a:t>tions</a:t>
            </a:r>
            <a:r>
              <a:rPr lang="en-US" sz="2826" dirty="0"/>
              <a:t> to prevent falls in older people. Br J Gen </a:t>
            </a:r>
            <a:r>
              <a:rPr lang="en-US" sz="2826" dirty="0" err="1"/>
              <a:t>Pract</a:t>
            </a:r>
            <a:r>
              <a:rPr lang="en-US" sz="2826" dirty="0"/>
              <a:t> 244 2002;52:884—6.</a:t>
            </a:r>
          </a:p>
          <a:p>
            <a:pPr algn="just"/>
            <a:r>
              <a:rPr lang="en-US" sz="2826" dirty="0"/>
              <a:t>4. Goldschmidt MJ, Castiglione CL, </a:t>
            </a:r>
            <a:r>
              <a:rPr lang="en-US" sz="2826" dirty="0" err="1"/>
              <a:t>Assael</a:t>
            </a:r>
            <a:r>
              <a:rPr lang="en-US" sz="2826" dirty="0"/>
              <a:t> LA, </a:t>
            </a:r>
            <a:r>
              <a:rPr lang="en-US" sz="2826" dirty="0" err="1"/>
              <a:t>Litt</a:t>
            </a:r>
            <a:r>
              <a:rPr lang="en-US" sz="2826" dirty="0"/>
              <a:t> MD. </a:t>
            </a:r>
            <a:r>
              <a:rPr lang="en-US" sz="2826" dirty="0" err="1"/>
              <a:t>Craniomaxillofacial</a:t>
            </a:r>
            <a:r>
              <a:rPr lang="en-US" sz="2826" dirty="0"/>
              <a:t> trauma in the elderly. J Oral Maxillofacial </a:t>
            </a:r>
            <a:r>
              <a:rPr lang="en-US" sz="2826" dirty="0" err="1"/>
              <a:t>Surg</a:t>
            </a:r>
            <a:r>
              <a:rPr lang="en-US" sz="2826" dirty="0"/>
              <a:t> 1995; 53: 1145–1149.</a:t>
            </a:r>
            <a:endParaRPr lang="en-GB" sz="2684" dirty="0"/>
          </a:p>
        </p:txBody>
      </p:sp>
      <p:sp>
        <p:nvSpPr>
          <p:cNvPr id="28" name="Rectangle 27"/>
          <p:cNvSpPr/>
          <p:nvPr/>
        </p:nvSpPr>
        <p:spPr>
          <a:xfrm>
            <a:off x="27737734" y="18568892"/>
            <a:ext cx="15066029" cy="961930"/>
          </a:xfrm>
          <a:prstGeom prst="rect">
            <a:avLst/>
          </a:prstGeom>
          <a:solidFill>
            <a:srgbClr val="002A84"/>
          </a:solidFill>
        </p:spPr>
        <p:txBody>
          <a:bodyPr wrap="square">
            <a:spAutoFit/>
          </a:bodyPr>
          <a:lstStyle/>
          <a:p>
            <a:pPr algn="just"/>
            <a:r>
              <a:rPr lang="en-GB" sz="5651" b="1" dirty="0">
                <a:solidFill>
                  <a:schemeClr val="bg1"/>
                </a:solidFill>
              </a:rPr>
              <a:t>Conclusion</a:t>
            </a:r>
            <a:endParaRPr lang="en-GB" sz="5651" dirty="0">
              <a:solidFill>
                <a:schemeClr val="bg1"/>
              </a:solidFill>
            </a:endParaRPr>
          </a:p>
        </p:txBody>
      </p:sp>
      <p:sp>
        <p:nvSpPr>
          <p:cNvPr id="29" name="TextBox 28"/>
          <p:cNvSpPr txBox="1"/>
          <p:nvPr/>
        </p:nvSpPr>
        <p:spPr>
          <a:xfrm>
            <a:off x="2170074" y="29336234"/>
            <a:ext cx="12479042" cy="701089"/>
          </a:xfrm>
          <a:prstGeom prst="rect">
            <a:avLst/>
          </a:prstGeom>
          <a:noFill/>
        </p:spPr>
        <p:txBody>
          <a:bodyPr wrap="square" rtlCol="0">
            <a:spAutoFit/>
          </a:bodyPr>
          <a:lstStyle/>
          <a:p>
            <a:r>
              <a:rPr lang="en-US" sz="3956" b="1" dirty="0"/>
              <a:t>Fig. 1.  </a:t>
            </a:r>
            <a:r>
              <a:rPr lang="en-US" sz="3956" dirty="0"/>
              <a:t>Patient gender breakdown in 2019 and 2020.</a:t>
            </a:r>
          </a:p>
        </p:txBody>
      </p:sp>
      <p:sp>
        <p:nvSpPr>
          <p:cNvPr id="30" name="TextBox 29"/>
          <p:cNvSpPr txBox="1"/>
          <p:nvPr/>
        </p:nvSpPr>
        <p:spPr>
          <a:xfrm>
            <a:off x="15819478" y="12542773"/>
            <a:ext cx="11911466" cy="701089"/>
          </a:xfrm>
          <a:prstGeom prst="rect">
            <a:avLst/>
          </a:prstGeom>
          <a:noFill/>
        </p:spPr>
        <p:txBody>
          <a:bodyPr wrap="none" rtlCol="0">
            <a:spAutoFit/>
          </a:bodyPr>
          <a:lstStyle/>
          <a:p>
            <a:r>
              <a:rPr lang="en-US" sz="3956" b="1" dirty="0"/>
              <a:t>Fig. 2. </a:t>
            </a:r>
            <a:r>
              <a:rPr lang="en-US" sz="3956" dirty="0"/>
              <a:t>Breakdown of injuries sustained in 2019 and 2020.</a:t>
            </a:r>
          </a:p>
        </p:txBody>
      </p:sp>
      <p:pic>
        <p:nvPicPr>
          <p:cNvPr id="1028" name="Picture 4" descr="mage result for nhs lothian white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882435" y="1470599"/>
            <a:ext cx="4270108" cy="4270108"/>
          </a:xfrm>
          <a:prstGeom prst="rect">
            <a:avLst/>
          </a:prstGeom>
          <a:noFill/>
          <a:extLst>
            <a:ext uri="{909E8E84-426E-40DD-AFC4-6F175D3DCCD1}">
              <a14:hiddenFill xmlns:a14="http://schemas.microsoft.com/office/drawing/2010/main">
                <a:solidFill>
                  <a:srgbClr val="FFFFFF"/>
                </a:solidFill>
              </a14:hiddenFill>
            </a:ext>
          </a:extLst>
        </p:spPr>
      </p:pic>
      <p:sp>
        <p:nvSpPr>
          <p:cNvPr id="36" name="TextBox 35"/>
          <p:cNvSpPr txBox="1"/>
          <p:nvPr/>
        </p:nvSpPr>
        <p:spPr>
          <a:xfrm>
            <a:off x="16910428" y="19940800"/>
            <a:ext cx="10214504" cy="701089"/>
          </a:xfrm>
          <a:prstGeom prst="rect">
            <a:avLst/>
          </a:prstGeom>
          <a:noFill/>
        </p:spPr>
        <p:txBody>
          <a:bodyPr wrap="square" rtlCol="0">
            <a:spAutoFit/>
          </a:bodyPr>
          <a:lstStyle/>
          <a:p>
            <a:r>
              <a:rPr lang="en-US" sz="3956" b="1" dirty="0"/>
              <a:t>Fig. 3. </a:t>
            </a:r>
            <a:r>
              <a:rPr lang="en-US" sz="3956" dirty="0"/>
              <a:t>Mechanisms of injury in 2019 and 2020.</a:t>
            </a:r>
            <a:endParaRPr lang="en-US" sz="3956" b="1" dirty="0"/>
          </a:p>
        </p:txBody>
      </p:sp>
      <p:sp>
        <p:nvSpPr>
          <p:cNvPr id="42" name="TextBox 41"/>
          <p:cNvSpPr txBox="1"/>
          <p:nvPr/>
        </p:nvSpPr>
        <p:spPr>
          <a:xfrm>
            <a:off x="16921191" y="28761003"/>
            <a:ext cx="9408922" cy="701089"/>
          </a:xfrm>
          <a:prstGeom prst="rect">
            <a:avLst/>
          </a:prstGeom>
          <a:noFill/>
        </p:spPr>
        <p:txBody>
          <a:bodyPr wrap="none" rtlCol="0">
            <a:spAutoFit/>
          </a:bodyPr>
          <a:lstStyle/>
          <a:p>
            <a:r>
              <a:rPr lang="en-US" sz="3956" b="1" dirty="0"/>
              <a:t>Fig. 4. </a:t>
            </a:r>
            <a:r>
              <a:rPr lang="en-US" sz="3956" dirty="0"/>
              <a:t>Treatment modality in 2019 and 2020.</a:t>
            </a:r>
          </a:p>
        </p:txBody>
      </p:sp>
      <p:sp>
        <p:nvSpPr>
          <p:cNvPr id="2" name="Rectangle 1"/>
          <p:cNvSpPr/>
          <p:nvPr/>
        </p:nvSpPr>
        <p:spPr>
          <a:xfrm>
            <a:off x="27737733" y="9193516"/>
            <a:ext cx="14414811" cy="4353628"/>
          </a:xfrm>
          <a:prstGeom prst="rect">
            <a:avLst/>
          </a:prstGeom>
        </p:spPr>
        <p:txBody>
          <a:bodyPr wrap="square">
            <a:spAutoFit/>
          </a:bodyPr>
          <a:lstStyle/>
          <a:p>
            <a:pPr algn="just"/>
            <a:r>
              <a:rPr lang="en-US" sz="3956" dirty="0"/>
              <a:t>In both 2019 and 2020, the majority of patients were treated conservatively (91% and 79% respectively). In 2020, the introduction the telephone trauma clinic reduced the number of patients attending in person, with 30% of patients receiving an initial telephone assessment, and 87.5% of patients who required review appointments receiving appointments by means of telephone rather than face to face. </a:t>
            </a:r>
            <a:endParaRPr lang="en-US" sz="3956" strike="sngStrike" dirty="0"/>
          </a:p>
        </p:txBody>
      </p:sp>
      <p:graphicFrame>
        <p:nvGraphicFramePr>
          <p:cNvPr id="39" name="Chart 38">
            <a:extLst>
              <a:ext uri="{FF2B5EF4-FFF2-40B4-BE49-F238E27FC236}">
                <a16:creationId xmlns:a16="http://schemas.microsoft.com/office/drawing/2014/main" id="{052F67F6-095D-AE4B-BE7C-0B3B05B35860}"/>
              </a:ext>
            </a:extLst>
          </p:cNvPr>
          <p:cNvGraphicFramePr>
            <a:graphicFrameLocks/>
          </p:cNvGraphicFramePr>
          <p:nvPr>
            <p:extLst>
              <p:ext uri="{D42A27DB-BD31-4B8C-83A1-F6EECF244321}">
                <p14:modId xmlns:p14="http://schemas.microsoft.com/office/powerpoint/2010/main" val="3958638492"/>
              </p:ext>
            </p:extLst>
          </p:nvPr>
        </p:nvGraphicFramePr>
        <p:xfrm>
          <a:off x="6532597" y="24124439"/>
          <a:ext cx="7549253" cy="500616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1" name="Chart 40">
            <a:extLst>
              <a:ext uri="{FF2B5EF4-FFF2-40B4-BE49-F238E27FC236}">
                <a16:creationId xmlns:a16="http://schemas.microsoft.com/office/drawing/2014/main" id="{B5063014-BE1A-5B4A-A0CC-62BE49551F3A}"/>
              </a:ext>
            </a:extLst>
          </p:cNvPr>
          <p:cNvGraphicFramePr>
            <a:graphicFrameLocks/>
          </p:cNvGraphicFramePr>
          <p:nvPr>
            <p:extLst>
              <p:ext uri="{D42A27DB-BD31-4B8C-83A1-F6EECF244321}">
                <p14:modId xmlns:p14="http://schemas.microsoft.com/office/powerpoint/2010/main" val="1354216347"/>
              </p:ext>
            </p:extLst>
          </p:nvPr>
        </p:nvGraphicFramePr>
        <p:xfrm>
          <a:off x="530617" y="24124438"/>
          <a:ext cx="7068039" cy="500616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44" name="Chart 43">
            <a:extLst>
              <a:ext uri="{FF2B5EF4-FFF2-40B4-BE49-F238E27FC236}">
                <a16:creationId xmlns:a16="http://schemas.microsoft.com/office/drawing/2014/main" id="{8320B043-43F1-6245-9B44-F5101F9F8B8C}"/>
              </a:ext>
            </a:extLst>
          </p:cNvPr>
          <p:cNvGraphicFramePr>
            <a:graphicFrameLocks/>
          </p:cNvGraphicFramePr>
          <p:nvPr>
            <p:extLst>
              <p:ext uri="{D42A27DB-BD31-4B8C-83A1-F6EECF244321}">
                <p14:modId xmlns:p14="http://schemas.microsoft.com/office/powerpoint/2010/main" val="2346697497"/>
              </p:ext>
            </p:extLst>
          </p:nvPr>
        </p:nvGraphicFramePr>
        <p:xfrm>
          <a:off x="15635278" y="21925865"/>
          <a:ext cx="5912915" cy="6419192"/>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45" name="Chart 44">
            <a:extLst>
              <a:ext uri="{FF2B5EF4-FFF2-40B4-BE49-F238E27FC236}">
                <a16:creationId xmlns:a16="http://schemas.microsoft.com/office/drawing/2014/main" id="{0DBD97BC-3817-614E-8809-5E09B62D2F05}"/>
              </a:ext>
            </a:extLst>
          </p:cNvPr>
          <p:cNvGraphicFramePr>
            <a:graphicFrameLocks/>
          </p:cNvGraphicFramePr>
          <p:nvPr>
            <p:extLst>
              <p:ext uri="{D42A27DB-BD31-4B8C-83A1-F6EECF244321}">
                <p14:modId xmlns:p14="http://schemas.microsoft.com/office/powerpoint/2010/main" val="3135005424"/>
              </p:ext>
            </p:extLst>
          </p:nvPr>
        </p:nvGraphicFramePr>
        <p:xfrm>
          <a:off x="21414427" y="21804785"/>
          <a:ext cx="6145292" cy="5740292"/>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46" name="Chart 45">
            <a:extLst>
              <a:ext uri="{FF2B5EF4-FFF2-40B4-BE49-F238E27FC236}">
                <a16:creationId xmlns:a16="http://schemas.microsoft.com/office/drawing/2014/main" id="{DFB532CE-56BB-7E42-BD07-50D378FF4184}"/>
              </a:ext>
            </a:extLst>
          </p:cNvPr>
          <p:cNvGraphicFramePr>
            <a:graphicFrameLocks/>
          </p:cNvGraphicFramePr>
          <p:nvPr>
            <p:extLst>
              <p:ext uri="{D42A27DB-BD31-4B8C-83A1-F6EECF244321}">
                <p14:modId xmlns:p14="http://schemas.microsoft.com/office/powerpoint/2010/main" val="593659086"/>
              </p:ext>
            </p:extLst>
          </p:nvPr>
        </p:nvGraphicFramePr>
        <p:xfrm>
          <a:off x="36015207" y="12487567"/>
          <a:ext cx="6506089" cy="3774956"/>
        </p:xfrm>
        <a:graphic>
          <a:graphicData uri="http://schemas.openxmlformats.org/drawingml/2006/chart">
            <c:chart xmlns:c="http://schemas.openxmlformats.org/drawingml/2006/chart" xmlns:r="http://schemas.openxmlformats.org/officeDocument/2006/relationships" r:id="rId9"/>
          </a:graphicData>
        </a:graphic>
      </p:graphicFrame>
      <p:sp>
        <p:nvSpPr>
          <p:cNvPr id="48" name="Rectangle 47">
            <a:extLst>
              <a:ext uri="{FF2B5EF4-FFF2-40B4-BE49-F238E27FC236}">
                <a16:creationId xmlns:a16="http://schemas.microsoft.com/office/drawing/2014/main" id="{B8DAEC8A-88DF-984F-82AB-1FB1C0AA16FA}"/>
              </a:ext>
            </a:extLst>
          </p:cNvPr>
          <p:cNvSpPr/>
          <p:nvPr/>
        </p:nvSpPr>
        <p:spPr>
          <a:xfrm>
            <a:off x="-98951" y="19496429"/>
            <a:ext cx="15649012" cy="961930"/>
          </a:xfrm>
          <a:prstGeom prst="rect">
            <a:avLst/>
          </a:prstGeom>
          <a:solidFill>
            <a:srgbClr val="002A84"/>
          </a:solidFill>
        </p:spPr>
        <p:txBody>
          <a:bodyPr wrap="square">
            <a:spAutoFit/>
          </a:bodyPr>
          <a:lstStyle/>
          <a:p>
            <a:pPr algn="just"/>
            <a:r>
              <a:rPr lang="en-GB" sz="5651" b="1" dirty="0">
                <a:solidFill>
                  <a:schemeClr val="bg1"/>
                </a:solidFill>
              </a:rPr>
              <a:t>Results</a:t>
            </a:r>
            <a:endParaRPr lang="en-GB" sz="5651" dirty="0">
              <a:solidFill>
                <a:schemeClr val="bg1"/>
              </a:solidFill>
            </a:endParaRPr>
          </a:p>
        </p:txBody>
      </p:sp>
      <p:sp>
        <p:nvSpPr>
          <p:cNvPr id="49" name="TextBox 48">
            <a:extLst>
              <a:ext uri="{FF2B5EF4-FFF2-40B4-BE49-F238E27FC236}">
                <a16:creationId xmlns:a16="http://schemas.microsoft.com/office/drawing/2014/main" id="{99C137F0-EA75-624E-8C4F-19C569D96FFF}"/>
              </a:ext>
            </a:extLst>
          </p:cNvPr>
          <p:cNvSpPr txBox="1"/>
          <p:nvPr/>
        </p:nvSpPr>
        <p:spPr>
          <a:xfrm>
            <a:off x="-225266" y="20568425"/>
            <a:ext cx="16201478" cy="4073853"/>
          </a:xfrm>
          <a:prstGeom prst="rect">
            <a:avLst/>
          </a:prstGeom>
          <a:noFill/>
          <a:ln w="9525">
            <a:noFill/>
          </a:ln>
        </p:spPr>
        <p:txBody>
          <a:bodyPr wrap="square" lIns="417242" tIns="208620" rIns="417242" bIns="208620" rtlCol="0">
            <a:spAutoFit/>
          </a:bodyPr>
          <a:lstStyle/>
          <a:p>
            <a:pPr algn="just"/>
            <a:r>
              <a:rPr lang="en-US" sz="3956" dirty="0"/>
              <a:t>Over the six-month period in 2019, 59 patients over the age of 65 attended the OMFS trauma clinics. Over the six-month period in 2020 this decreased to 33 patients. In 2019 64.4% of patients were female and 35.6% male. Similarly in 2020, 63.6% were female and 36.3% male. In 2019, the patient ages ranged from 65 to 93 years, with a mean of 78.3 years. In 2020, the ages ranged from 65 to 90 years with a mean of 76.4 years.</a:t>
            </a:r>
          </a:p>
        </p:txBody>
      </p:sp>
      <p:graphicFrame>
        <p:nvGraphicFramePr>
          <p:cNvPr id="53" name="Chart 52">
            <a:extLst>
              <a:ext uri="{FF2B5EF4-FFF2-40B4-BE49-F238E27FC236}">
                <a16:creationId xmlns:a16="http://schemas.microsoft.com/office/drawing/2014/main" id="{4D99A9EC-799C-DC4D-86DE-79B20F0A41C5}"/>
              </a:ext>
            </a:extLst>
          </p:cNvPr>
          <p:cNvGraphicFramePr>
            <a:graphicFrameLocks/>
          </p:cNvGraphicFramePr>
          <p:nvPr>
            <p:extLst>
              <p:ext uri="{D42A27DB-BD31-4B8C-83A1-F6EECF244321}">
                <p14:modId xmlns:p14="http://schemas.microsoft.com/office/powerpoint/2010/main" val="2869311613"/>
              </p:ext>
            </p:extLst>
          </p:nvPr>
        </p:nvGraphicFramePr>
        <p:xfrm>
          <a:off x="16070933" y="14236280"/>
          <a:ext cx="11543285" cy="5425521"/>
        </p:xfrm>
        <a:graphic>
          <a:graphicData uri="http://schemas.openxmlformats.org/drawingml/2006/chart">
            <c:chart xmlns:c="http://schemas.openxmlformats.org/drawingml/2006/chart" xmlns:r="http://schemas.openxmlformats.org/officeDocument/2006/relationships" r:id="rId10"/>
          </a:graphicData>
        </a:graphic>
      </p:graphicFrame>
      <p:sp>
        <p:nvSpPr>
          <p:cNvPr id="55" name="TextBox 54">
            <a:extLst>
              <a:ext uri="{FF2B5EF4-FFF2-40B4-BE49-F238E27FC236}">
                <a16:creationId xmlns:a16="http://schemas.microsoft.com/office/drawing/2014/main" id="{953BCF60-D1CD-7545-ADE8-A82194FAB2C4}"/>
              </a:ext>
            </a:extLst>
          </p:cNvPr>
          <p:cNvSpPr txBox="1"/>
          <p:nvPr/>
        </p:nvSpPr>
        <p:spPr>
          <a:xfrm>
            <a:off x="30864876" y="17384693"/>
            <a:ext cx="10093597" cy="701089"/>
          </a:xfrm>
          <a:prstGeom prst="rect">
            <a:avLst/>
          </a:prstGeom>
          <a:noFill/>
        </p:spPr>
        <p:txBody>
          <a:bodyPr wrap="none" rtlCol="0">
            <a:spAutoFit/>
          </a:bodyPr>
          <a:lstStyle/>
          <a:p>
            <a:r>
              <a:rPr lang="en-US" sz="3956" b="1" dirty="0"/>
              <a:t>Fig. 5. </a:t>
            </a:r>
            <a:r>
              <a:rPr lang="en-US" sz="3956" dirty="0"/>
              <a:t>Usage of telephone trauma clinic in 2020.</a:t>
            </a:r>
          </a:p>
        </p:txBody>
      </p:sp>
      <p:graphicFrame>
        <p:nvGraphicFramePr>
          <p:cNvPr id="56" name="Chart 55">
            <a:extLst>
              <a:ext uri="{FF2B5EF4-FFF2-40B4-BE49-F238E27FC236}">
                <a16:creationId xmlns:a16="http://schemas.microsoft.com/office/drawing/2014/main" id="{C4994F0A-B6FD-2D4D-A454-9A6B227F5B15}"/>
              </a:ext>
            </a:extLst>
          </p:cNvPr>
          <p:cNvGraphicFramePr>
            <a:graphicFrameLocks/>
          </p:cNvGraphicFramePr>
          <p:nvPr>
            <p:extLst>
              <p:ext uri="{D42A27DB-BD31-4B8C-83A1-F6EECF244321}">
                <p14:modId xmlns:p14="http://schemas.microsoft.com/office/powerpoint/2010/main" val="330649862"/>
              </p:ext>
            </p:extLst>
          </p:nvPr>
        </p:nvGraphicFramePr>
        <p:xfrm>
          <a:off x="27930626" y="13326373"/>
          <a:ext cx="14221918" cy="4064356"/>
        </p:xfrm>
        <a:graphic>
          <a:graphicData uri="http://schemas.openxmlformats.org/drawingml/2006/chart">
            <c:chart xmlns:c="http://schemas.openxmlformats.org/drawingml/2006/chart" xmlns:r="http://schemas.openxmlformats.org/officeDocument/2006/relationships" r:id="rId11"/>
          </a:graphicData>
        </a:graphic>
      </p:graphicFrame>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5475</TotalTime>
  <Words>814</Words>
  <Application>Microsoft Macintosh PowerPoint</Application>
  <PresentationFormat>Custom</PresentationFormat>
  <Paragraphs>33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NHS Lothian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Máiréad Hennigan</cp:lastModifiedBy>
  <cp:revision>124</cp:revision>
  <dcterms:created xsi:type="dcterms:W3CDTF">2019-10-30T17:42:55Z</dcterms:created>
  <dcterms:modified xsi:type="dcterms:W3CDTF">2020-11-10T17:24:31Z</dcterms:modified>
</cp:coreProperties>
</file>