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6"/>
  </p:notesMasterIdLst>
  <p:sldIdLst>
    <p:sldId id="282" r:id="rId2"/>
    <p:sldId id="283" r:id="rId3"/>
    <p:sldId id="279" r:id="rId4"/>
    <p:sldId id="277" r:id="rId5"/>
  </p:sldIdLst>
  <p:sldSz cx="21383625" cy="3027521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4" userDrawn="1">
          <p15:clr>
            <a:srgbClr val="A4A3A4"/>
          </p15:clr>
        </p15:guide>
        <p15:guide id="2" pos="9530" userDrawn="1">
          <p15:clr>
            <a:srgbClr val="A4A3A4"/>
          </p15:clr>
        </p15:guide>
        <p15:guide id="3" orient="horz" pos="9536" userDrawn="1">
          <p15:clr>
            <a:srgbClr val="A4A3A4"/>
          </p15:clr>
        </p15:guide>
        <p15:guide id="4" pos="67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D7D31"/>
    <a:srgbClr val="FF9900"/>
    <a:srgbClr val="FF0000"/>
    <a:srgbClr val="FF0066"/>
    <a:srgbClr val="CC3300"/>
    <a:srgbClr val="A50021"/>
    <a:srgbClr val="FF3300"/>
    <a:srgbClr val="FF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2679" autoAdjust="0"/>
  </p:normalViewPr>
  <p:slideViewPr>
    <p:cSldViewPr>
      <p:cViewPr varScale="1">
        <p:scale>
          <a:sx n="23" d="100"/>
          <a:sy n="23" d="100"/>
        </p:scale>
        <p:origin x="1662" y="78"/>
      </p:cViewPr>
      <p:guideLst>
        <p:guide orient="horz" pos="13484"/>
        <p:guide pos="9530"/>
        <p:guide orient="horz" pos="9536"/>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GB" sz="2000" b="1" dirty="0">
                <a:solidFill>
                  <a:schemeClr val="tx1"/>
                </a:solidFill>
              </a:rPr>
              <a:t>Treatment modality outcomes (N=44)</a:t>
            </a:r>
          </a:p>
        </c:rich>
      </c:tx>
      <c:layout>
        <c:manualLayout>
          <c:xMode val="edge"/>
          <c:yMode val="edge"/>
          <c:x val="0.13645524370015855"/>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D12-4E48-AFD8-73CB3607788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D12-4E48-AFD8-73CB3607788B}"/>
              </c:ext>
            </c:extLst>
          </c:dPt>
          <c:dPt>
            <c:idx val="2"/>
            <c:bubble3D val="0"/>
            <c:spPr>
              <a:solidFill>
                <a:srgbClr val="CC66FF"/>
              </a:solidFill>
              <a:ln w="19050">
                <a:solidFill>
                  <a:schemeClr val="lt1"/>
                </a:solidFill>
              </a:ln>
              <a:effectLst/>
            </c:spPr>
            <c:extLst xmlns:c16r2="http://schemas.microsoft.com/office/drawing/2015/06/chart">
              <c:ext xmlns:c16="http://schemas.microsoft.com/office/drawing/2014/chart" uri="{C3380CC4-5D6E-409C-BE32-E72D297353CC}">
                <c16:uniqueId val="{00000002-4D12-4E48-AFD8-73CB3607788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4-4D12-4E48-AFD8-73CB3607788B}"/>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4D12-4E48-AFD8-73CB3607788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6-4D12-4E48-AFD8-73CB3607788B}"/>
              </c:ext>
            </c:extLst>
          </c:dPt>
          <c:dPt>
            <c:idx val="6"/>
            <c:bubble3D val="0"/>
            <c:spPr>
              <a:solidFill>
                <a:srgbClr val="FF0000">
                  <a:alpha val="99000"/>
                </a:srgbClr>
              </a:solidFill>
              <a:ln w="19050">
                <a:solidFill>
                  <a:schemeClr val="lt1"/>
                </a:solidFill>
              </a:ln>
              <a:effectLst/>
            </c:spPr>
            <c:extLst xmlns:c16r2="http://schemas.microsoft.com/office/drawing/2015/06/chart">
              <c:ext xmlns:c16="http://schemas.microsoft.com/office/drawing/2014/chart" uri="{C3380CC4-5D6E-409C-BE32-E72D297353CC}">
                <c16:uniqueId val="{00000007-4D12-4E48-AFD8-73CB3607788B}"/>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9580-41AC-B2BB-ECAE65971077}"/>
              </c:ext>
            </c:extLst>
          </c:dPt>
          <c:dLbls>
            <c:dLbl>
              <c:idx val="0"/>
              <c:layout>
                <c:manualLayout>
                  <c:x val="-2.0758301084379333E-2"/>
                  <c:y val="-2.6602854281632094E-4"/>
                </c:manualLayout>
              </c:layout>
              <c:tx>
                <c:rich>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r>
                      <a:rPr lang="en-US" sz="1600" b="1">
                        <a:ln>
                          <a:solidFill>
                            <a:schemeClr val="bg1">
                              <a:alpha val="50000"/>
                            </a:schemeClr>
                          </a:solidFill>
                        </a:ln>
                        <a:solidFill>
                          <a:schemeClr val="tx1"/>
                        </a:solidFill>
                      </a:rPr>
                      <a:t>37%</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D12-4E48-AFD8-73CB3607788B}"/>
                </c:ext>
                <c:ext xmlns:c15="http://schemas.microsoft.com/office/drawing/2012/chart" uri="{CE6537A1-D6FC-4f65-9D91-7224C49458BB}"/>
              </c:extLst>
            </c:dLbl>
            <c:dLbl>
              <c:idx val="1"/>
              <c:layout>
                <c:manualLayout>
                  <c:x val="7.5896404238644882E-2"/>
                  <c:y val="-1.028410340518709E-2"/>
                </c:manualLayout>
              </c:layout>
              <c:tx>
                <c:rich>
                  <a:bodyPr rot="0" spcFirstLastPara="1" vertOverflow="ellipsis" vert="horz" wrap="square" lIns="38100" tIns="19050" rIns="38100" bIns="19050" anchor="ctr" anchorCtr="1">
                    <a:noAutofit/>
                  </a:bodyPr>
                  <a:lstStyle/>
                  <a:p>
                    <a:pPr>
                      <a:defRPr sz="1600" b="1" i="0" u="none" strike="noStrike" kern="1200" baseline="0">
                        <a:ln>
                          <a:solidFill>
                            <a:schemeClr val="bg1">
                              <a:alpha val="50000"/>
                            </a:schemeClr>
                          </a:solidFill>
                        </a:ln>
                        <a:solidFill>
                          <a:schemeClr val="tx1"/>
                        </a:solidFill>
                        <a:latin typeface="+mn-lt"/>
                        <a:ea typeface="+mn-ea"/>
                        <a:cs typeface="+mn-cs"/>
                      </a:defRPr>
                    </a:pPr>
                    <a:r>
                      <a:rPr lang="en-US" sz="1600" b="1">
                        <a:ln>
                          <a:solidFill>
                            <a:schemeClr val="bg1">
                              <a:alpha val="50000"/>
                            </a:schemeClr>
                          </a:solidFill>
                        </a:ln>
                        <a:solidFill>
                          <a:schemeClr val="tx1"/>
                        </a:solidFill>
                      </a:rPr>
                      <a:t>22%</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ln>
                        <a:solidFill>
                          <a:schemeClr val="bg1">
                            <a:alpha val="50000"/>
                          </a:schemeClr>
                        </a:solidFill>
                      </a:ln>
                      <a:solidFill>
                        <a:schemeClr val="tx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D12-4E48-AFD8-73CB3607788B}"/>
                </c:ext>
                <c:ext xmlns:c15="http://schemas.microsoft.com/office/drawing/2012/chart" uri="{CE6537A1-D6FC-4f65-9D91-7224C49458BB}">
                  <c15:layout>
                    <c:manualLayout>
                      <c:w val="6.2997870390280819E-2"/>
                      <c:h val="5.5802664119685694E-2"/>
                    </c:manualLayout>
                  </c15:layout>
                </c:ext>
              </c:extLst>
            </c:dLbl>
            <c:dLbl>
              <c:idx val="2"/>
              <c:layout>
                <c:manualLayout>
                  <c:x val="1.8971596149317847E-2"/>
                  <c:y val="2.3774114835352841E-2"/>
                </c:manualLayout>
              </c:layout>
              <c:tx>
                <c:rich>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r>
                      <a:rPr lang="en-US" sz="1600" b="1">
                        <a:ln>
                          <a:solidFill>
                            <a:schemeClr val="bg1">
                              <a:alpha val="50000"/>
                            </a:schemeClr>
                          </a:solidFill>
                        </a:ln>
                        <a:solidFill>
                          <a:schemeClr val="tx1"/>
                        </a:solidFill>
                      </a:rPr>
                      <a:t>24%</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D12-4E48-AFD8-73CB3607788B}"/>
                </c:ext>
                <c:ext xmlns:c15="http://schemas.microsoft.com/office/drawing/2012/chart" uri="{CE6537A1-D6FC-4f65-9D91-7224C49458BB}"/>
              </c:extLst>
            </c:dLbl>
            <c:dLbl>
              <c:idx val="3"/>
              <c:layout>
                <c:manualLayout>
                  <c:x val="2.2994927085335126E-2"/>
                  <c:y val="2.0966495697553739E-2"/>
                </c:manualLayout>
              </c:layout>
              <c:tx>
                <c:rich>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r>
                      <a:rPr lang="en-US" sz="1600" b="1">
                        <a:ln>
                          <a:solidFill>
                            <a:schemeClr val="bg1">
                              <a:alpha val="50000"/>
                            </a:schemeClr>
                          </a:solidFill>
                        </a:ln>
                        <a:solidFill>
                          <a:schemeClr val="tx1"/>
                        </a:solidFill>
                      </a:rPr>
                      <a:t>10%</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D12-4E48-AFD8-73CB3607788B}"/>
                </c:ext>
                <c:ext xmlns:c15="http://schemas.microsoft.com/office/drawing/2012/chart" uri="{CE6537A1-D6FC-4f65-9D91-7224C49458BB}"/>
              </c:extLst>
            </c:dLbl>
            <c:dLbl>
              <c:idx val="4"/>
              <c:layout>
                <c:manualLayout>
                  <c:x val="1.6875996133697484E-2"/>
                  <c:y val="1.8835897870026843E-2"/>
                </c:manualLayout>
              </c:layout>
              <c:tx>
                <c:rich>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r>
                      <a:rPr lang="en-US" sz="1600" b="1">
                        <a:ln>
                          <a:solidFill>
                            <a:schemeClr val="bg1">
                              <a:alpha val="50000"/>
                            </a:schemeClr>
                          </a:solidFill>
                        </a:ln>
                        <a:solidFill>
                          <a:schemeClr val="tx1"/>
                        </a:solidFill>
                      </a:rPr>
                      <a:t>2%</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D12-4E48-AFD8-73CB3607788B}"/>
                </c:ext>
                <c:ext xmlns:c15="http://schemas.microsoft.com/office/drawing/2012/chart" uri="{CE6537A1-D6FC-4f65-9D91-7224C49458BB}"/>
              </c:extLst>
            </c:dLbl>
            <c:dLbl>
              <c:idx val="5"/>
              <c:layout>
                <c:manualLayout>
                  <c:x val="1.928964906803678E-2"/>
                  <c:y val="1.521273990227813E-2"/>
                </c:manualLayout>
              </c:layout>
              <c:tx>
                <c:rich>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r>
                      <a:rPr lang="en-US" sz="1600" b="1" dirty="0">
                        <a:ln>
                          <a:solidFill>
                            <a:schemeClr val="bg1">
                              <a:alpha val="50000"/>
                            </a:schemeClr>
                          </a:solidFill>
                        </a:ln>
                        <a:solidFill>
                          <a:schemeClr val="tx1"/>
                        </a:solidFill>
                      </a:rPr>
                      <a:t>2%</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D12-4E48-AFD8-73CB3607788B}"/>
                </c:ext>
                <c:ext xmlns:c15="http://schemas.microsoft.com/office/drawing/2012/chart" uri="{CE6537A1-D6FC-4f65-9D91-7224C49458BB}"/>
              </c:extLst>
            </c:dLbl>
            <c:dLbl>
              <c:idx val="6"/>
              <c:layout>
                <c:manualLayout>
                  <c:x val="1.1599907700242966E-2"/>
                  <c:y val="1.8599380185806397E-2"/>
                </c:manualLayout>
              </c:layout>
              <c:tx>
                <c:rich>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r>
                      <a:rPr lang="en-US" sz="1600" b="1" dirty="0">
                        <a:ln>
                          <a:solidFill>
                            <a:schemeClr val="bg1">
                              <a:alpha val="50000"/>
                            </a:schemeClr>
                          </a:solidFill>
                        </a:ln>
                        <a:solidFill>
                          <a:schemeClr val="tx1"/>
                        </a:solidFill>
                      </a:rPr>
                      <a:t>2%</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a:solidFill>
                          <a:schemeClr val="bg1">
                            <a:alpha val="50000"/>
                          </a:schemeClr>
                        </a:solidFill>
                      </a:ln>
                      <a:solidFill>
                        <a:schemeClr val="tx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D12-4E48-AFD8-73CB3607788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ln>
                      <a:solidFill>
                        <a:schemeClr val="bg1">
                          <a:alpha val="50000"/>
                        </a:schemeClr>
                      </a:solidFill>
                    </a:ln>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Sheet1!$A$2:$A$9</c:f>
              <c:strCache>
                <c:ptCount val="7"/>
                <c:pt idx="0">
                  <c:v>LA only</c:v>
                </c:pt>
                <c:pt idx="1">
                  <c:v>Conscious sedation</c:v>
                </c:pt>
                <c:pt idx="2">
                  <c:v>GA</c:v>
                </c:pt>
                <c:pt idx="3">
                  <c:v>Scaling only</c:v>
                </c:pt>
                <c:pt idx="4">
                  <c:v>Dentures only</c:v>
                </c:pt>
                <c:pt idx="5">
                  <c:v>Monitoring only</c:v>
                </c:pt>
                <c:pt idx="6">
                  <c:v>Domiciliary </c:v>
                </c:pt>
              </c:strCache>
            </c:strRef>
          </c:cat>
          <c:val>
            <c:numRef>
              <c:f>Sheet1!$B$2:$B$9</c:f>
              <c:numCache>
                <c:formatCode>General</c:formatCode>
                <c:ptCount val="8"/>
                <c:pt idx="0">
                  <c:v>15</c:v>
                </c:pt>
                <c:pt idx="1">
                  <c:v>9</c:v>
                </c:pt>
                <c:pt idx="2">
                  <c:v>10</c:v>
                </c:pt>
                <c:pt idx="3">
                  <c:v>4</c:v>
                </c:pt>
                <c:pt idx="4">
                  <c:v>1</c:v>
                </c:pt>
                <c:pt idx="5">
                  <c:v>1</c:v>
                </c:pt>
                <c:pt idx="6">
                  <c:v>1</c:v>
                </c:pt>
              </c:numCache>
            </c:numRef>
          </c:val>
          <c:extLst xmlns:c16r2="http://schemas.microsoft.com/office/drawing/2015/06/chart">
            <c:ext xmlns:c16="http://schemas.microsoft.com/office/drawing/2014/chart" uri="{C3380CC4-5D6E-409C-BE32-E72D297353CC}">
              <c16:uniqueId val="{00000000-4D12-4E48-AFD8-73CB3607788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7"/>
        <c:delete val="1"/>
      </c:legendEntry>
      <c:layout>
        <c:manualLayout>
          <c:xMode val="edge"/>
          <c:yMode val="edge"/>
          <c:x val="0.70651434825441295"/>
          <c:y val="0.16179920596403682"/>
          <c:w val="0.27543737689580006"/>
          <c:h val="0.7464338116880793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defTabSz="350773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defTabSz="3507730" fontAlgn="auto">
              <a:spcBef>
                <a:spcPts val="0"/>
              </a:spcBef>
              <a:spcAft>
                <a:spcPts val="0"/>
              </a:spcAft>
              <a:defRPr sz="1200">
                <a:latin typeface="+mn-lt"/>
              </a:defRPr>
            </a:lvl1pPr>
          </a:lstStyle>
          <a:p>
            <a:pPr>
              <a:defRPr/>
            </a:pPr>
            <a:fld id="{26373DDB-1E8C-4E79-B452-98DB785D9475}" type="datetimeFigureOut">
              <a:rPr lang="en-US"/>
              <a:pPr>
                <a:defRPr/>
              </a:pPr>
              <a:t>10/14/2020</a:t>
            </a:fld>
            <a:endParaRPr lang="en-US"/>
          </a:p>
        </p:txBody>
      </p:sp>
      <p:sp>
        <p:nvSpPr>
          <p:cNvPr id="4" name="Slide Image Placeholder 3"/>
          <p:cNvSpPr>
            <a:spLocks noGrp="1" noRot="1" noChangeAspect="1"/>
          </p:cNvSpPr>
          <p:nvPr>
            <p:ph type="sldImg" idx="2"/>
          </p:nvPr>
        </p:nvSpPr>
        <p:spPr>
          <a:xfrm>
            <a:off x="2092325" y="741363"/>
            <a:ext cx="2613025"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defTabSz="3507730"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defTabSz="3507730" fontAlgn="auto">
              <a:spcBef>
                <a:spcPts val="0"/>
              </a:spcBef>
              <a:spcAft>
                <a:spcPts val="0"/>
              </a:spcAft>
              <a:defRPr sz="1200">
                <a:latin typeface="+mn-lt"/>
              </a:defRPr>
            </a:lvl1pPr>
          </a:lstStyle>
          <a:p>
            <a:pPr>
              <a:defRPr/>
            </a:pPr>
            <a:fld id="{0EC25F73-672F-458D-9272-19931049E46E}" type="slidenum">
              <a:rPr lang="en-US"/>
              <a:pPr>
                <a:defRPr/>
              </a:pPr>
              <a:t>‹#›</a:t>
            </a:fld>
            <a:endParaRPr lang="en-US"/>
          </a:p>
        </p:txBody>
      </p:sp>
    </p:spTree>
    <p:extLst>
      <p:ext uri="{BB962C8B-B14F-4D97-AF65-F5344CB8AC3E}">
        <p14:creationId xmlns:p14="http://schemas.microsoft.com/office/powerpoint/2010/main" val="734007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mn-lt"/>
        <a:ea typeface="+mn-ea"/>
        <a:cs typeface="+mn-cs"/>
      </a:defRPr>
    </a:lvl1pPr>
    <a:lvl2pPr marL="323195" algn="l" rtl="0" eaLnBrk="0" fontAlgn="base" hangingPunct="0">
      <a:spcBef>
        <a:spcPct val="30000"/>
      </a:spcBef>
      <a:spcAft>
        <a:spcPct val="0"/>
      </a:spcAft>
      <a:defRPr sz="800" kern="1200">
        <a:solidFill>
          <a:schemeClr val="tx1"/>
        </a:solidFill>
        <a:latin typeface="+mn-lt"/>
        <a:ea typeface="+mn-ea"/>
        <a:cs typeface="+mn-cs"/>
      </a:defRPr>
    </a:lvl2pPr>
    <a:lvl3pPr marL="646389" algn="l" rtl="0" eaLnBrk="0" fontAlgn="base" hangingPunct="0">
      <a:spcBef>
        <a:spcPct val="30000"/>
      </a:spcBef>
      <a:spcAft>
        <a:spcPct val="0"/>
      </a:spcAft>
      <a:defRPr sz="800" kern="1200">
        <a:solidFill>
          <a:schemeClr val="tx1"/>
        </a:solidFill>
        <a:latin typeface="+mn-lt"/>
        <a:ea typeface="+mn-ea"/>
        <a:cs typeface="+mn-cs"/>
      </a:defRPr>
    </a:lvl3pPr>
    <a:lvl4pPr marL="969584" algn="l" rtl="0" eaLnBrk="0" fontAlgn="base" hangingPunct="0">
      <a:spcBef>
        <a:spcPct val="30000"/>
      </a:spcBef>
      <a:spcAft>
        <a:spcPct val="0"/>
      </a:spcAft>
      <a:defRPr sz="800" kern="1200">
        <a:solidFill>
          <a:schemeClr val="tx1"/>
        </a:solidFill>
        <a:latin typeface="+mn-lt"/>
        <a:ea typeface="+mn-ea"/>
        <a:cs typeface="+mn-cs"/>
      </a:defRPr>
    </a:lvl4pPr>
    <a:lvl5pPr marL="1292779" algn="l" rtl="0" eaLnBrk="0" fontAlgn="base" hangingPunct="0">
      <a:spcBef>
        <a:spcPct val="30000"/>
      </a:spcBef>
      <a:spcAft>
        <a:spcPct val="0"/>
      </a:spcAft>
      <a:defRPr sz="800" kern="1200">
        <a:solidFill>
          <a:schemeClr val="tx1"/>
        </a:solidFill>
        <a:latin typeface="+mn-lt"/>
        <a:ea typeface="+mn-ea"/>
        <a:cs typeface="+mn-cs"/>
      </a:defRPr>
    </a:lvl5pPr>
    <a:lvl6pPr marL="1615973" algn="l" defTabSz="646389" rtl="0" eaLnBrk="1" latinLnBrk="0" hangingPunct="1">
      <a:defRPr sz="800" kern="1200">
        <a:solidFill>
          <a:schemeClr val="tx1"/>
        </a:solidFill>
        <a:latin typeface="+mn-lt"/>
        <a:ea typeface="+mn-ea"/>
        <a:cs typeface="+mn-cs"/>
      </a:defRPr>
    </a:lvl6pPr>
    <a:lvl7pPr marL="1939168" algn="l" defTabSz="646389" rtl="0" eaLnBrk="1" latinLnBrk="0" hangingPunct="1">
      <a:defRPr sz="800" kern="1200">
        <a:solidFill>
          <a:schemeClr val="tx1"/>
        </a:solidFill>
        <a:latin typeface="+mn-lt"/>
        <a:ea typeface="+mn-ea"/>
        <a:cs typeface="+mn-cs"/>
      </a:defRPr>
    </a:lvl7pPr>
    <a:lvl8pPr marL="2262363" algn="l" defTabSz="646389" rtl="0" eaLnBrk="1" latinLnBrk="0" hangingPunct="1">
      <a:defRPr sz="800" kern="1200">
        <a:solidFill>
          <a:schemeClr val="tx1"/>
        </a:solidFill>
        <a:latin typeface="+mn-lt"/>
        <a:ea typeface="+mn-ea"/>
        <a:cs typeface="+mn-cs"/>
      </a:defRPr>
    </a:lvl8pPr>
    <a:lvl9pPr marL="2585557" algn="l" defTabSz="64638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1363"/>
            <a:ext cx="2613025"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C25F73-672F-458D-9272-19931049E46E}" type="slidenum">
              <a:rPr lang="en-US" smtClean="0"/>
              <a:pPr>
                <a:defRPr/>
              </a:pPr>
              <a:t>1</a:t>
            </a:fld>
            <a:endParaRPr lang="en-US" dirty="0"/>
          </a:p>
        </p:txBody>
      </p:sp>
    </p:spTree>
    <p:extLst>
      <p:ext uri="{BB962C8B-B14F-4D97-AF65-F5344CB8AC3E}">
        <p14:creationId xmlns:p14="http://schemas.microsoft.com/office/powerpoint/2010/main" val="303189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1363"/>
            <a:ext cx="2613025"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C25F73-672F-458D-9272-19931049E46E}" type="slidenum">
              <a:rPr lang="en-US" smtClean="0"/>
              <a:pPr>
                <a:defRPr/>
              </a:pPr>
              <a:t>3</a:t>
            </a:fld>
            <a:endParaRPr lang="en-US" dirty="0"/>
          </a:p>
        </p:txBody>
      </p:sp>
    </p:spTree>
    <p:extLst>
      <p:ext uri="{BB962C8B-B14F-4D97-AF65-F5344CB8AC3E}">
        <p14:creationId xmlns:p14="http://schemas.microsoft.com/office/powerpoint/2010/main" val="22854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1363"/>
            <a:ext cx="2613025"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C25F73-672F-458D-9272-19931049E46E}" type="slidenum">
              <a:rPr lang="en-US" smtClean="0"/>
              <a:pPr>
                <a:defRPr/>
              </a:pPr>
              <a:t>4</a:t>
            </a:fld>
            <a:endParaRPr lang="en-US" dirty="0"/>
          </a:p>
        </p:txBody>
      </p:sp>
    </p:spTree>
    <p:extLst>
      <p:ext uri="{BB962C8B-B14F-4D97-AF65-F5344CB8AC3E}">
        <p14:creationId xmlns:p14="http://schemas.microsoft.com/office/powerpoint/2010/main" val="22854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052520F-B544-4DF3-8AE3-CA321B988064}" type="datetimeFigureOut">
              <a:rPr lang="en-GB" smtClean="0"/>
              <a:pPr>
                <a:defRPr/>
              </a:pPr>
              <a:t>14/10/2020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BA993BB-3759-4B2E-A81E-9AE7A8CE41A6}" type="slidenum">
              <a:rPr lang="en-GB" smtClean="0"/>
              <a:pPr>
                <a:defRPr/>
              </a:pPr>
              <a:t>‹#›</a:t>
            </a:fld>
            <a:endParaRPr lang="en-GB"/>
          </a:p>
        </p:txBody>
      </p:sp>
    </p:spTree>
    <p:extLst>
      <p:ext uri="{BB962C8B-B14F-4D97-AF65-F5344CB8AC3E}">
        <p14:creationId xmlns:p14="http://schemas.microsoft.com/office/powerpoint/2010/main" val="393279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741A863-BAC4-430E-B997-494D0D8196FF}" type="datetimeFigureOut">
              <a:rPr lang="en-GB" smtClean="0"/>
              <a:pPr>
                <a:defRPr/>
              </a:pPr>
              <a:t>14/10/2020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A0644F0-DF1D-4D0C-A637-86C4CF422F83}" type="slidenum">
              <a:rPr lang="en-GB" smtClean="0"/>
              <a:pPr>
                <a:defRPr/>
              </a:pPr>
              <a:t>‹#›</a:t>
            </a:fld>
            <a:endParaRPr lang="en-GB"/>
          </a:p>
        </p:txBody>
      </p:sp>
    </p:spTree>
    <p:extLst>
      <p:ext uri="{BB962C8B-B14F-4D97-AF65-F5344CB8AC3E}">
        <p14:creationId xmlns:p14="http://schemas.microsoft.com/office/powerpoint/2010/main" val="68843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C582DBB-BEB5-4A6F-B68E-31BA06F4A3CC}" type="datetimeFigureOut">
              <a:rPr lang="en-GB" smtClean="0"/>
              <a:pPr>
                <a:defRPr/>
              </a:pPr>
              <a:t>14/10/2020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2CE8374-E13B-45F9-A980-885D9E6ECF9B}" type="slidenum">
              <a:rPr lang="en-GB" smtClean="0"/>
              <a:pPr>
                <a:defRPr/>
              </a:pPr>
              <a:t>‹#›</a:t>
            </a:fld>
            <a:endParaRPr lang="en-GB"/>
          </a:p>
        </p:txBody>
      </p:sp>
    </p:spTree>
    <p:extLst>
      <p:ext uri="{BB962C8B-B14F-4D97-AF65-F5344CB8AC3E}">
        <p14:creationId xmlns:p14="http://schemas.microsoft.com/office/powerpoint/2010/main" val="118950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E985E45-7BE3-4068-8B49-A80840709512}" type="datetimeFigureOut">
              <a:rPr lang="en-GB" smtClean="0"/>
              <a:pPr>
                <a:defRPr/>
              </a:pPr>
              <a:t>14/10/2020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20A0DBE-520C-4285-832E-D4649915EE90}" type="slidenum">
              <a:rPr lang="en-GB" smtClean="0"/>
              <a:pPr>
                <a:defRPr/>
              </a:pPr>
              <a:t>‹#›</a:t>
            </a:fld>
            <a:endParaRPr lang="en-GB"/>
          </a:p>
        </p:txBody>
      </p:sp>
    </p:spTree>
    <p:extLst>
      <p:ext uri="{BB962C8B-B14F-4D97-AF65-F5344CB8AC3E}">
        <p14:creationId xmlns:p14="http://schemas.microsoft.com/office/powerpoint/2010/main" val="246779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5B526F7-8C56-4E3F-9E62-58CF9CB4FCB4}" type="datetimeFigureOut">
              <a:rPr lang="en-GB" smtClean="0"/>
              <a:pPr>
                <a:defRPr/>
              </a:pPr>
              <a:t>14/10/2020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05F9D03-5236-497B-B68A-B7AE4DDDC406}" type="slidenum">
              <a:rPr lang="en-GB" smtClean="0"/>
              <a:pPr>
                <a:defRPr/>
              </a:pPr>
              <a:t>‹#›</a:t>
            </a:fld>
            <a:endParaRPr lang="en-GB"/>
          </a:p>
        </p:txBody>
      </p:sp>
    </p:spTree>
    <p:extLst>
      <p:ext uri="{BB962C8B-B14F-4D97-AF65-F5344CB8AC3E}">
        <p14:creationId xmlns:p14="http://schemas.microsoft.com/office/powerpoint/2010/main" val="144635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A4B2C8A-E632-42EA-B300-EC75C3441AD3}" type="datetimeFigureOut">
              <a:rPr lang="en-GB" smtClean="0"/>
              <a:pPr>
                <a:defRPr/>
              </a:pPr>
              <a:t>14/10/2020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A21744C-7E47-40B4-8E1A-6637B3419BBD}" type="slidenum">
              <a:rPr lang="en-GB" smtClean="0"/>
              <a:pPr>
                <a:defRPr/>
              </a:pPr>
              <a:t>‹#›</a:t>
            </a:fld>
            <a:endParaRPr lang="en-GB"/>
          </a:p>
        </p:txBody>
      </p:sp>
    </p:spTree>
    <p:extLst>
      <p:ext uri="{BB962C8B-B14F-4D97-AF65-F5344CB8AC3E}">
        <p14:creationId xmlns:p14="http://schemas.microsoft.com/office/powerpoint/2010/main" val="145840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70CC59D-7D6B-4CED-A76A-7F40F4C520E1}" type="datetimeFigureOut">
              <a:rPr lang="en-GB" smtClean="0"/>
              <a:pPr>
                <a:defRPr/>
              </a:pPr>
              <a:t>14/10/2020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3E01A183-FFA7-4C8F-A4D1-E9392B8BBFC7}" type="slidenum">
              <a:rPr lang="en-GB" smtClean="0"/>
              <a:pPr>
                <a:defRPr/>
              </a:pPr>
              <a:t>‹#›</a:t>
            </a:fld>
            <a:endParaRPr lang="en-GB"/>
          </a:p>
        </p:txBody>
      </p:sp>
    </p:spTree>
    <p:extLst>
      <p:ext uri="{BB962C8B-B14F-4D97-AF65-F5344CB8AC3E}">
        <p14:creationId xmlns:p14="http://schemas.microsoft.com/office/powerpoint/2010/main" val="184387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05423D8-F1F1-4C82-9F2F-3E3EA35541F9}" type="datetimeFigureOut">
              <a:rPr lang="en-GB" smtClean="0"/>
              <a:pPr>
                <a:defRPr/>
              </a:pPr>
              <a:t>14/10/2020</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AF087888-F28C-4CE6-AFC7-ADB49ACA5DC6}" type="slidenum">
              <a:rPr lang="en-GB" smtClean="0"/>
              <a:pPr>
                <a:defRPr/>
              </a:pPr>
              <a:t>‹#›</a:t>
            </a:fld>
            <a:endParaRPr lang="en-GB"/>
          </a:p>
        </p:txBody>
      </p:sp>
    </p:spTree>
    <p:extLst>
      <p:ext uri="{BB962C8B-B14F-4D97-AF65-F5344CB8AC3E}">
        <p14:creationId xmlns:p14="http://schemas.microsoft.com/office/powerpoint/2010/main" val="369175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C46AB49-CE8B-4CD5-B122-76FA474CEAFF}" type="datetimeFigureOut">
              <a:rPr lang="en-GB" smtClean="0"/>
              <a:pPr>
                <a:defRPr/>
              </a:pPr>
              <a:t>14/10/2020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EE944027-F04C-4987-8746-FA97C5FB5C47}" type="slidenum">
              <a:rPr lang="en-GB" smtClean="0"/>
              <a:pPr>
                <a:defRPr/>
              </a:pPr>
              <a:t>‹#›</a:t>
            </a:fld>
            <a:endParaRPr lang="en-GB"/>
          </a:p>
        </p:txBody>
      </p:sp>
    </p:spTree>
    <p:extLst>
      <p:ext uri="{BB962C8B-B14F-4D97-AF65-F5344CB8AC3E}">
        <p14:creationId xmlns:p14="http://schemas.microsoft.com/office/powerpoint/2010/main" val="122222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6A7D0F4-0045-4199-B7A3-2D7E1BA0B40F}" type="datetimeFigureOut">
              <a:rPr lang="en-GB" smtClean="0"/>
              <a:pPr>
                <a:defRPr/>
              </a:pPr>
              <a:t>14/10/2020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7623794-B2D1-4FB3-9066-01DEE3769A69}" type="slidenum">
              <a:rPr lang="en-GB" smtClean="0"/>
              <a:pPr>
                <a:defRPr/>
              </a:pPr>
              <a:t>‹#›</a:t>
            </a:fld>
            <a:endParaRPr lang="en-GB"/>
          </a:p>
        </p:txBody>
      </p:sp>
    </p:spTree>
    <p:extLst>
      <p:ext uri="{BB962C8B-B14F-4D97-AF65-F5344CB8AC3E}">
        <p14:creationId xmlns:p14="http://schemas.microsoft.com/office/powerpoint/2010/main" val="408052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0E966E8-A9E9-41E3-AF2C-AF6FE0029A98}" type="datetimeFigureOut">
              <a:rPr lang="en-GB" smtClean="0"/>
              <a:pPr>
                <a:defRPr/>
              </a:pPr>
              <a:t>14/10/2020</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480CC71-526B-4730-9FC7-9FBF3BC1B948}" type="slidenum">
              <a:rPr lang="en-GB" smtClean="0"/>
              <a:pPr>
                <a:defRPr/>
              </a:pPr>
              <a:t>‹#›</a:t>
            </a:fld>
            <a:endParaRPr lang="en-GB"/>
          </a:p>
        </p:txBody>
      </p:sp>
    </p:spTree>
    <p:extLst>
      <p:ext uri="{BB962C8B-B14F-4D97-AF65-F5344CB8AC3E}">
        <p14:creationId xmlns:p14="http://schemas.microsoft.com/office/powerpoint/2010/main" val="349239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pPr>
              <a:defRPr/>
            </a:pPr>
            <a:fld id="{022357DC-B613-4B76-938B-8256B2D083B2}" type="datetimeFigureOut">
              <a:rPr lang="en-GB" smtClean="0"/>
              <a:pPr>
                <a:defRPr/>
              </a:pPr>
              <a:t>14/10/2020</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pPr>
              <a:defRPr/>
            </a:pPr>
            <a:fld id="{2657074D-89E0-4456-BDAD-3EF211F426C4}" type="slidenum">
              <a:rPr lang="en-GB" smtClean="0"/>
              <a:pPr>
                <a:defRPr/>
              </a:pPr>
              <a:t>‹#›</a:t>
            </a:fld>
            <a:endParaRPr lang="en-GB"/>
          </a:p>
        </p:txBody>
      </p:sp>
    </p:spTree>
    <p:extLst>
      <p:ext uri="{BB962C8B-B14F-4D97-AF65-F5344CB8AC3E}">
        <p14:creationId xmlns:p14="http://schemas.microsoft.com/office/powerpoint/2010/main" val="24993968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egislation.gov.uk/ukpga/2010/15/pdfs/ukpga_20100015_en.pdf" TargetMode="External"/><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wales.nhs.uk/sitesplus/documents/863/15-J-037%20WHC%202007%2075.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ons.gov.uk/peoplepopulationandcommunity/populationandmigration/populationestimates/articles/overviewoftheukpopulation/july2017"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7.jpg"/><Relationship Id="rId5" Type="http://schemas.openxmlformats.org/officeDocument/2006/relationships/hyperlink" Target="http://www.sigwales.org/wp-content/uploads/sig-dysphagia-guidelines1.pdf" TargetMode="External"/><Relationship Id="rId10" Type="http://schemas.openxmlformats.org/officeDocument/2006/relationships/image" Target="../media/image6.jpg"/><Relationship Id="rId4" Type="http://schemas.openxmlformats.org/officeDocument/2006/relationships/hyperlink" Target="http://www.sigwales.org/wp-content/uploads/sipfinalcorrectedapril201053.pdf" TargetMode="Externa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3262" y="1364473"/>
            <a:ext cx="19437110" cy="27521018"/>
          </a:xfrm>
          <a:noFill/>
        </p:spPr>
        <p:txBody>
          <a:bodyPr/>
          <a:lstStyle/>
          <a:p>
            <a:pPr marL="0" indent="0">
              <a:buNone/>
            </a:pPr>
            <a:endParaRPr lang="en-GB" sz="1998" dirty="0"/>
          </a:p>
          <a:p>
            <a:pPr marL="0" indent="0">
              <a:buNone/>
            </a:pPr>
            <a:endParaRPr lang="en-GB" sz="1998" dirty="0"/>
          </a:p>
          <a:p>
            <a:pPr marL="0" indent="0">
              <a:buNone/>
            </a:pPr>
            <a:endParaRPr lang="en-GB" sz="1998" dirty="0"/>
          </a:p>
          <a:p>
            <a:pPr marL="0" indent="0">
              <a:buNone/>
            </a:pPr>
            <a:endParaRPr lang="en-GB" sz="1998" dirty="0"/>
          </a:p>
          <a:p>
            <a:pPr marL="0" indent="0">
              <a:buNone/>
            </a:pPr>
            <a:endParaRPr lang="en-GB" sz="1998" dirty="0"/>
          </a:p>
          <a:p>
            <a:pPr marL="0" indent="0">
              <a:buNone/>
            </a:pPr>
            <a:r>
              <a:rPr lang="en-GB" sz="2089" dirty="0"/>
              <a:t> </a:t>
            </a:r>
          </a:p>
          <a:p>
            <a:pPr marL="0" indent="0">
              <a:buNone/>
            </a:pPr>
            <a:endParaRPr lang="en-GB" sz="1998" dirty="0"/>
          </a:p>
        </p:txBody>
      </p:sp>
      <p:sp>
        <p:nvSpPr>
          <p:cNvPr id="26" name="TextBox 25"/>
          <p:cNvSpPr txBox="1"/>
          <p:nvPr/>
        </p:nvSpPr>
        <p:spPr>
          <a:xfrm>
            <a:off x="3220276" y="11800553"/>
            <a:ext cx="118647" cy="312932"/>
          </a:xfrm>
          <a:prstGeom prst="rect">
            <a:avLst/>
          </a:prstGeom>
          <a:noFill/>
        </p:spPr>
        <p:txBody>
          <a:bodyPr wrap="none" lIns="58721" tIns="29359" rIns="58721" bIns="29359" rtlCol="0">
            <a:spAutoFit/>
          </a:bodyPr>
          <a:lstStyle/>
          <a:p>
            <a:endParaRPr lang="en-US" sz="1648" dirty="0"/>
          </a:p>
        </p:txBody>
      </p:sp>
      <p:sp>
        <p:nvSpPr>
          <p:cNvPr id="33" name="TextBox 32"/>
          <p:cNvSpPr txBox="1"/>
          <p:nvPr/>
        </p:nvSpPr>
        <p:spPr>
          <a:xfrm>
            <a:off x="3240520" y="11861316"/>
            <a:ext cx="118647" cy="312932"/>
          </a:xfrm>
          <a:prstGeom prst="rect">
            <a:avLst/>
          </a:prstGeom>
          <a:noFill/>
        </p:spPr>
        <p:txBody>
          <a:bodyPr wrap="none" lIns="58721" tIns="29359" rIns="58721" bIns="29359" rtlCol="0">
            <a:spAutoFit/>
          </a:bodyPr>
          <a:lstStyle/>
          <a:p>
            <a:endParaRPr lang="en-US" sz="1648" dirty="0"/>
          </a:p>
        </p:txBody>
      </p:sp>
      <p:sp>
        <p:nvSpPr>
          <p:cNvPr id="46" name="TextBox 45"/>
          <p:cNvSpPr txBox="1"/>
          <p:nvPr/>
        </p:nvSpPr>
        <p:spPr>
          <a:xfrm>
            <a:off x="12390520" y="17026221"/>
            <a:ext cx="118647" cy="312932"/>
          </a:xfrm>
          <a:prstGeom prst="rect">
            <a:avLst/>
          </a:prstGeom>
          <a:noFill/>
        </p:spPr>
        <p:txBody>
          <a:bodyPr wrap="none" lIns="58721" tIns="29359" rIns="58721" bIns="29359" rtlCol="0">
            <a:spAutoFit/>
          </a:bodyPr>
          <a:lstStyle/>
          <a:p>
            <a:endParaRPr lang="en-US" sz="1648" dirty="0"/>
          </a:p>
        </p:txBody>
      </p:sp>
      <p:sp>
        <p:nvSpPr>
          <p:cNvPr id="14" name="TextBox 13"/>
          <p:cNvSpPr txBox="1"/>
          <p:nvPr/>
        </p:nvSpPr>
        <p:spPr>
          <a:xfrm>
            <a:off x="466676" y="148270"/>
            <a:ext cx="20522280" cy="3698448"/>
          </a:xfrm>
          <a:prstGeom prst="rect">
            <a:avLst/>
          </a:prstGeom>
          <a:solidFill>
            <a:srgbClr val="0070C0"/>
          </a:solidFill>
        </p:spPr>
        <p:txBody>
          <a:bodyPr wrap="square" rtlCol="0">
            <a:spAutoFit/>
          </a:bodyPr>
          <a:lstStyle/>
          <a:p>
            <a:pPr algn="ctr"/>
            <a:r>
              <a:rPr lang="en-GB" sz="5196" b="1" dirty="0">
                <a:solidFill>
                  <a:schemeClr val="bg1"/>
                </a:solidFill>
              </a:rPr>
              <a:t>Audit example </a:t>
            </a:r>
          </a:p>
          <a:p>
            <a:pPr algn="ctr"/>
            <a:r>
              <a:rPr lang="en-GB" sz="5196" b="1" dirty="0">
                <a:solidFill>
                  <a:schemeClr val="bg1"/>
                </a:solidFill>
              </a:rPr>
              <a:t>Title </a:t>
            </a:r>
          </a:p>
          <a:p>
            <a:pPr algn="ctr"/>
            <a:endParaRPr lang="en-GB" sz="5196" b="1" dirty="0">
              <a:solidFill>
                <a:schemeClr val="bg1"/>
              </a:solidFill>
            </a:endParaRPr>
          </a:p>
          <a:p>
            <a:pPr algn="ctr"/>
            <a:endParaRPr lang="en-GB" sz="4725" b="1" dirty="0">
              <a:solidFill>
                <a:schemeClr val="bg1"/>
              </a:solidFill>
            </a:endParaRPr>
          </a:p>
          <a:p>
            <a:pPr algn="ctr"/>
            <a:r>
              <a:rPr lang="en-GB" sz="2456" dirty="0">
                <a:solidFill>
                  <a:schemeClr val="bg1"/>
                </a:solidFill>
                <a:cs typeface="Arial" pitchFamily="34" charset="0"/>
              </a:rPr>
              <a:t>Author names and health board </a:t>
            </a:r>
          </a:p>
          <a:p>
            <a:pPr algn="ctr"/>
            <a:r>
              <a:rPr lang="en-GB" sz="665" dirty="0">
                <a:solidFill>
                  <a:schemeClr val="bg1"/>
                </a:solidFill>
                <a:cs typeface="Arial" pitchFamily="34" charset="0"/>
              </a:rPr>
              <a:t> </a:t>
            </a:r>
            <a:endParaRPr lang="en-US" sz="665" b="1" dirty="0">
              <a:solidFill>
                <a:schemeClr val="bg1"/>
              </a:solidFill>
            </a:endParaRPr>
          </a:p>
        </p:txBody>
      </p:sp>
      <p:sp>
        <p:nvSpPr>
          <p:cNvPr id="80" name="TextBox 79"/>
          <p:cNvSpPr txBox="1"/>
          <p:nvPr/>
        </p:nvSpPr>
        <p:spPr>
          <a:xfrm>
            <a:off x="14141460" y="26723981"/>
            <a:ext cx="6328330" cy="470257"/>
          </a:xfrm>
          <a:prstGeom prst="rect">
            <a:avLst/>
          </a:prstGeom>
          <a:solidFill>
            <a:schemeClr val="accent1">
              <a:lumMod val="60000"/>
              <a:lumOff val="40000"/>
            </a:schemeClr>
          </a:solidFill>
        </p:spPr>
        <p:txBody>
          <a:bodyPr wrap="square" rtlCol="0">
            <a:spAutoFit/>
          </a:bodyPr>
          <a:lstStyle/>
          <a:p>
            <a:pPr algn="ctr"/>
            <a:r>
              <a:rPr lang="en-GB" sz="2456" b="1" dirty="0"/>
              <a:t>References</a:t>
            </a:r>
          </a:p>
        </p:txBody>
      </p:sp>
      <p:sp>
        <p:nvSpPr>
          <p:cNvPr id="81" name="TextBox 80"/>
          <p:cNvSpPr txBox="1"/>
          <p:nvPr/>
        </p:nvSpPr>
        <p:spPr>
          <a:xfrm>
            <a:off x="708592" y="7433677"/>
            <a:ext cx="6216909" cy="528606"/>
          </a:xfrm>
          <a:prstGeom prst="rect">
            <a:avLst/>
          </a:prstGeom>
          <a:solidFill>
            <a:schemeClr val="accent1">
              <a:lumMod val="60000"/>
              <a:lumOff val="40000"/>
            </a:schemeClr>
          </a:solidFill>
        </p:spPr>
        <p:txBody>
          <a:bodyPr wrap="square" rtlCol="0">
            <a:spAutoFit/>
          </a:bodyPr>
          <a:lstStyle/>
          <a:p>
            <a:pPr algn="ctr"/>
            <a:r>
              <a:rPr lang="en-GB" sz="2835" b="1" dirty="0"/>
              <a:t>Background</a:t>
            </a:r>
          </a:p>
        </p:txBody>
      </p:sp>
      <p:sp>
        <p:nvSpPr>
          <p:cNvPr id="84" name="TextBox 83"/>
          <p:cNvSpPr txBox="1"/>
          <p:nvPr/>
        </p:nvSpPr>
        <p:spPr>
          <a:xfrm>
            <a:off x="466676" y="3911528"/>
            <a:ext cx="6216909" cy="528606"/>
          </a:xfrm>
          <a:prstGeom prst="rect">
            <a:avLst/>
          </a:prstGeom>
          <a:solidFill>
            <a:schemeClr val="accent1">
              <a:lumMod val="60000"/>
              <a:lumOff val="40000"/>
            </a:schemeClr>
          </a:solidFill>
        </p:spPr>
        <p:txBody>
          <a:bodyPr wrap="square" rtlCol="0">
            <a:spAutoFit/>
          </a:bodyPr>
          <a:lstStyle/>
          <a:p>
            <a:pPr algn="ctr"/>
            <a:r>
              <a:rPr lang="en-GB" sz="2835" b="1" dirty="0"/>
              <a:t>Introduction</a:t>
            </a:r>
          </a:p>
        </p:txBody>
      </p:sp>
      <p:sp>
        <p:nvSpPr>
          <p:cNvPr id="87" name="TextBox 86"/>
          <p:cNvSpPr txBox="1"/>
          <p:nvPr/>
        </p:nvSpPr>
        <p:spPr>
          <a:xfrm>
            <a:off x="14085245" y="22798509"/>
            <a:ext cx="6256613" cy="528606"/>
          </a:xfrm>
          <a:prstGeom prst="rect">
            <a:avLst/>
          </a:prstGeom>
          <a:solidFill>
            <a:schemeClr val="accent1">
              <a:lumMod val="60000"/>
              <a:lumOff val="40000"/>
            </a:schemeClr>
          </a:solidFill>
        </p:spPr>
        <p:txBody>
          <a:bodyPr wrap="square" rtlCol="0">
            <a:spAutoFit/>
          </a:bodyPr>
          <a:lstStyle/>
          <a:p>
            <a:pPr algn="ctr"/>
            <a:r>
              <a:rPr lang="en-GB" sz="2835" b="1" dirty="0"/>
              <a:t>Conclusion </a:t>
            </a:r>
          </a:p>
        </p:txBody>
      </p:sp>
      <p:sp>
        <p:nvSpPr>
          <p:cNvPr id="62" name="TextBox 61">
            <a:extLst>
              <a:ext uri="{FF2B5EF4-FFF2-40B4-BE49-F238E27FC236}">
                <a16:creationId xmlns:a16="http://schemas.microsoft.com/office/drawing/2014/main" xmlns="" id="{9CF94982-9059-4E36-85FE-B2EF54B4510F}"/>
              </a:ext>
            </a:extLst>
          </p:cNvPr>
          <p:cNvSpPr txBox="1"/>
          <p:nvPr/>
        </p:nvSpPr>
        <p:spPr>
          <a:xfrm>
            <a:off x="7426847" y="3947118"/>
            <a:ext cx="6293049" cy="528606"/>
          </a:xfrm>
          <a:prstGeom prst="rect">
            <a:avLst/>
          </a:prstGeom>
          <a:solidFill>
            <a:schemeClr val="accent1">
              <a:lumMod val="60000"/>
              <a:lumOff val="40000"/>
            </a:schemeClr>
          </a:solidFill>
        </p:spPr>
        <p:txBody>
          <a:bodyPr wrap="square" rtlCol="0">
            <a:spAutoFit/>
          </a:bodyPr>
          <a:lstStyle/>
          <a:p>
            <a:pPr algn="ctr"/>
            <a:r>
              <a:rPr lang="en-GB" sz="2835" b="1" dirty="0"/>
              <a:t>Methodology </a:t>
            </a:r>
          </a:p>
        </p:txBody>
      </p:sp>
      <p:sp>
        <p:nvSpPr>
          <p:cNvPr id="9" name="Rectangle 8">
            <a:extLst>
              <a:ext uri="{FF2B5EF4-FFF2-40B4-BE49-F238E27FC236}">
                <a16:creationId xmlns:a16="http://schemas.microsoft.com/office/drawing/2014/main" xmlns="" id="{91EE230A-0AF7-483F-9D71-8757048F99BE}"/>
              </a:ext>
            </a:extLst>
          </p:cNvPr>
          <p:cNvSpPr/>
          <p:nvPr/>
        </p:nvSpPr>
        <p:spPr>
          <a:xfrm>
            <a:off x="14141460" y="16988517"/>
            <a:ext cx="6209168" cy="53883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985" indent="-323985">
              <a:buFont typeface="Arial" panose="020B0604020202020204" pitchFamily="34" charset="0"/>
              <a:buChar char="•"/>
            </a:pPr>
            <a:endParaRPr lang="en-US" altLang="en-US" sz="2079" baseline="30000" dirty="0">
              <a:solidFill>
                <a:schemeClr val="tx1"/>
              </a:solidFill>
            </a:endParaRPr>
          </a:p>
        </p:txBody>
      </p:sp>
      <p:sp>
        <p:nvSpPr>
          <p:cNvPr id="40" name="Content Placeholder 2">
            <a:extLst>
              <a:ext uri="{FF2B5EF4-FFF2-40B4-BE49-F238E27FC236}">
                <a16:creationId xmlns:a16="http://schemas.microsoft.com/office/drawing/2014/main" xmlns="" id="{C8E337F7-8C8E-4F3D-80EF-3FD98A15A3C6}"/>
              </a:ext>
            </a:extLst>
          </p:cNvPr>
          <p:cNvSpPr txBox="1">
            <a:spLocks/>
          </p:cNvSpPr>
          <p:nvPr/>
        </p:nvSpPr>
        <p:spPr>
          <a:xfrm>
            <a:off x="10788462" y="8469622"/>
            <a:ext cx="3030741" cy="2637920"/>
          </a:xfrm>
          <a:prstGeom prst="rect">
            <a:avLst/>
          </a:prstGeom>
          <a:solidFill>
            <a:srgbClr val="FF5050"/>
          </a:solidFill>
        </p:spPr>
        <p:txBody>
          <a:bodyPr vert="horz" lIns="60704" tIns="30352" rIns="60704" bIns="3035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1726" b="1" dirty="0"/>
              <a:t>Exclusion Criteria</a:t>
            </a:r>
            <a:endParaRPr lang="en-GB" sz="1726" dirty="0"/>
          </a:p>
          <a:p>
            <a:pPr marL="0" indent="0">
              <a:buNone/>
            </a:pPr>
            <a:endParaRPr lang="en-GB" sz="1593" dirty="0"/>
          </a:p>
        </p:txBody>
      </p:sp>
      <p:sp>
        <p:nvSpPr>
          <p:cNvPr id="42" name="TextBox 41">
            <a:extLst>
              <a:ext uri="{FF2B5EF4-FFF2-40B4-BE49-F238E27FC236}">
                <a16:creationId xmlns:a16="http://schemas.microsoft.com/office/drawing/2014/main" xmlns="" id="{912FA74C-7873-4F5E-B937-9A0CD742B296}"/>
              </a:ext>
            </a:extLst>
          </p:cNvPr>
          <p:cNvSpPr txBox="1"/>
          <p:nvPr/>
        </p:nvSpPr>
        <p:spPr>
          <a:xfrm>
            <a:off x="14130108" y="16213064"/>
            <a:ext cx="6211750" cy="528606"/>
          </a:xfrm>
          <a:prstGeom prst="rect">
            <a:avLst/>
          </a:prstGeom>
          <a:solidFill>
            <a:schemeClr val="accent1">
              <a:lumMod val="60000"/>
              <a:lumOff val="40000"/>
            </a:schemeClr>
          </a:solidFill>
        </p:spPr>
        <p:txBody>
          <a:bodyPr wrap="square" rtlCol="0">
            <a:spAutoFit/>
          </a:bodyPr>
          <a:lstStyle/>
          <a:p>
            <a:pPr algn="ctr"/>
            <a:r>
              <a:rPr lang="en-GB" sz="2835" b="1" dirty="0"/>
              <a:t>Recommendations and actions </a:t>
            </a:r>
          </a:p>
        </p:txBody>
      </p:sp>
      <p:sp>
        <p:nvSpPr>
          <p:cNvPr id="3" name="TextBox 2">
            <a:extLst>
              <a:ext uri="{FF2B5EF4-FFF2-40B4-BE49-F238E27FC236}">
                <a16:creationId xmlns:a16="http://schemas.microsoft.com/office/drawing/2014/main" xmlns="" id="{E27C2605-D290-43D9-BD25-39C46EEF5228}"/>
              </a:ext>
            </a:extLst>
          </p:cNvPr>
          <p:cNvSpPr txBox="1"/>
          <p:nvPr/>
        </p:nvSpPr>
        <p:spPr>
          <a:xfrm>
            <a:off x="14085245" y="23595281"/>
            <a:ext cx="6290056" cy="412292"/>
          </a:xfrm>
          <a:prstGeom prst="rect">
            <a:avLst/>
          </a:prstGeom>
          <a:noFill/>
        </p:spPr>
        <p:txBody>
          <a:bodyPr wrap="square" rtlCol="0">
            <a:spAutoFit/>
          </a:bodyPr>
          <a:lstStyle/>
          <a:p>
            <a:pPr algn="just"/>
            <a:r>
              <a:rPr lang="en-US" sz="2079" dirty="0"/>
              <a:t>.</a:t>
            </a:r>
            <a:endParaRPr lang="en-GB" sz="2079" dirty="0"/>
          </a:p>
        </p:txBody>
      </p:sp>
      <p:sp>
        <p:nvSpPr>
          <p:cNvPr id="74" name="TextBox 73">
            <a:extLst>
              <a:ext uri="{FF2B5EF4-FFF2-40B4-BE49-F238E27FC236}">
                <a16:creationId xmlns:a16="http://schemas.microsoft.com/office/drawing/2014/main" xmlns="" id="{776AD71D-B24B-429D-B73A-7CB6E6CC0334}"/>
              </a:ext>
            </a:extLst>
          </p:cNvPr>
          <p:cNvSpPr txBox="1"/>
          <p:nvPr/>
        </p:nvSpPr>
        <p:spPr>
          <a:xfrm>
            <a:off x="14588620" y="3973156"/>
            <a:ext cx="6328330" cy="528606"/>
          </a:xfrm>
          <a:prstGeom prst="rect">
            <a:avLst/>
          </a:prstGeom>
          <a:solidFill>
            <a:schemeClr val="accent1">
              <a:lumMod val="60000"/>
              <a:lumOff val="40000"/>
            </a:schemeClr>
          </a:solidFill>
        </p:spPr>
        <p:txBody>
          <a:bodyPr wrap="square" rtlCol="0">
            <a:spAutoFit/>
          </a:bodyPr>
          <a:lstStyle/>
          <a:p>
            <a:pPr algn="ctr"/>
            <a:r>
              <a:rPr lang="en-GB" sz="2835" b="1" dirty="0"/>
              <a:t>Discussion</a:t>
            </a:r>
          </a:p>
        </p:txBody>
      </p:sp>
      <p:sp>
        <p:nvSpPr>
          <p:cNvPr id="82" name="TextBox 81">
            <a:extLst>
              <a:ext uri="{FF2B5EF4-FFF2-40B4-BE49-F238E27FC236}">
                <a16:creationId xmlns:a16="http://schemas.microsoft.com/office/drawing/2014/main" xmlns="" id="{1CC27B1B-B728-4A3E-98A1-09226460DC31}"/>
              </a:ext>
            </a:extLst>
          </p:cNvPr>
          <p:cNvSpPr txBox="1"/>
          <p:nvPr/>
        </p:nvSpPr>
        <p:spPr>
          <a:xfrm>
            <a:off x="7532646" y="7067416"/>
            <a:ext cx="6257265" cy="412292"/>
          </a:xfrm>
          <a:prstGeom prst="rect">
            <a:avLst/>
          </a:prstGeom>
          <a:noFill/>
        </p:spPr>
        <p:txBody>
          <a:bodyPr wrap="square" rtlCol="0">
            <a:spAutoFit/>
          </a:bodyPr>
          <a:lstStyle/>
          <a:p>
            <a:pPr algn="just"/>
            <a:r>
              <a:rPr lang="en-GB" sz="2079" dirty="0"/>
              <a:t>Example: inclusion criteria applied  (Figure 1) .  </a:t>
            </a:r>
          </a:p>
        </p:txBody>
      </p:sp>
      <p:sp>
        <p:nvSpPr>
          <p:cNvPr id="86" name="TextBox 85">
            <a:extLst>
              <a:ext uri="{FF2B5EF4-FFF2-40B4-BE49-F238E27FC236}">
                <a16:creationId xmlns:a16="http://schemas.microsoft.com/office/drawing/2014/main" xmlns="" id="{52C09391-2533-4C0F-B239-5D04C6905AC6}"/>
              </a:ext>
            </a:extLst>
          </p:cNvPr>
          <p:cNvSpPr txBox="1"/>
          <p:nvPr/>
        </p:nvSpPr>
        <p:spPr>
          <a:xfrm>
            <a:off x="7553224" y="11111191"/>
            <a:ext cx="6166672" cy="357140"/>
          </a:xfrm>
          <a:prstGeom prst="rect">
            <a:avLst/>
          </a:prstGeom>
          <a:noFill/>
        </p:spPr>
        <p:txBody>
          <a:bodyPr wrap="square" rtlCol="0">
            <a:spAutoFit/>
          </a:bodyPr>
          <a:lstStyle/>
          <a:p>
            <a:pPr algn="just"/>
            <a:r>
              <a:rPr lang="en-GB" sz="1726" b="1" dirty="0"/>
              <a:t>Figure  1.   </a:t>
            </a:r>
            <a:r>
              <a:rPr lang="en-GB" sz="1726" dirty="0"/>
              <a:t>Inclusion and exclusion criteria </a:t>
            </a:r>
          </a:p>
        </p:txBody>
      </p:sp>
      <p:sp>
        <p:nvSpPr>
          <p:cNvPr id="88" name="TextBox 87">
            <a:extLst>
              <a:ext uri="{FF2B5EF4-FFF2-40B4-BE49-F238E27FC236}">
                <a16:creationId xmlns:a16="http://schemas.microsoft.com/office/drawing/2014/main" xmlns="" id="{8815887A-2BEC-4A6D-9FDB-B9E163FB7EBA}"/>
              </a:ext>
            </a:extLst>
          </p:cNvPr>
          <p:cNvSpPr txBox="1"/>
          <p:nvPr/>
        </p:nvSpPr>
        <p:spPr>
          <a:xfrm>
            <a:off x="7577917" y="12077849"/>
            <a:ext cx="6299798" cy="528606"/>
          </a:xfrm>
          <a:prstGeom prst="rect">
            <a:avLst/>
          </a:prstGeom>
          <a:solidFill>
            <a:schemeClr val="accent1">
              <a:lumMod val="60000"/>
              <a:lumOff val="40000"/>
            </a:schemeClr>
          </a:solidFill>
        </p:spPr>
        <p:txBody>
          <a:bodyPr wrap="square" rtlCol="0">
            <a:spAutoFit/>
          </a:bodyPr>
          <a:lstStyle/>
          <a:p>
            <a:pPr algn="ctr"/>
            <a:r>
              <a:rPr lang="en-GB" sz="2835" b="1" dirty="0"/>
              <a:t>Results  </a:t>
            </a:r>
          </a:p>
        </p:txBody>
      </p:sp>
      <p:sp>
        <p:nvSpPr>
          <p:cNvPr id="92" name="TextBox 91">
            <a:extLst>
              <a:ext uri="{FF2B5EF4-FFF2-40B4-BE49-F238E27FC236}">
                <a16:creationId xmlns:a16="http://schemas.microsoft.com/office/drawing/2014/main" xmlns="" id="{EB839512-5DA7-4297-ACCA-625BA3444A64}"/>
              </a:ext>
            </a:extLst>
          </p:cNvPr>
          <p:cNvSpPr txBox="1"/>
          <p:nvPr/>
        </p:nvSpPr>
        <p:spPr>
          <a:xfrm>
            <a:off x="7518597" y="12758479"/>
            <a:ext cx="6418438" cy="2971967"/>
          </a:xfrm>
          <a:prstGeom prst="rect">
            <a:avLst/>
          </a:prstGeom>
          <a:noFill/>
        </p:spPr>
        <p:txBody>
          <a:bodyPr wrap="square" rtlCol="0">
            <a:spAutoFit/>
          </a:bodyPr>
          <a:lstStyle/>
          <a:p>
            <a:pPr algn="just"/>
            <a:r>
              <a:rPr lang="en-GB" sz="2079" dirty="0"/>
              <a:t>Example: 74 new patients were seen (Table 1) . </a:t>
            </a:r>
          </a:p>
          <a:p>
            <a:pPr algn="just"/>
            <a:endParaRPr lang="en-GB" sz="2079" dirty="0"/>
          </a:p>
          <a:p>
            <a:pPr algn="just"/>
            <a:endParaRPr lang="en-GB" sz="2079" dirty="0"/>
          </a:p>
          <a:p>
            <a:pPr algn="just"/>
            <a:endParaRPr lang="en-GB" sz="2079" dirty="0"/>
          </a:p>
          <a:p>
            <a:pPr algn="just"/>
            <a:endParaRPr lang="en-GB" sz="2079" dirty="0"/>
          </a:p>
          <a:p>
            <a:pPr algn="just"/>
            <a:endParaRPr lang="en-GB" sz="2079" dirty="0"/>
          </a:p>
          <a:p>
            <a:pPr algn="just"/>
            <a:endParaRPr lang="en-GB" sz="2079" dirty="0"/>
          </a:p>
          <a:p>
            <a:pPr algn="just"/>
            <a:endParaRPr lang="en-GB" sz="2079" dirty="0"/>
          </a:p>
          <a:p>
            <a:pPr algn="just"/>
            <a:endParaRPr lang="en-GB" sz="2079" dirty="0"/>
          </a:p>
        </p:txBody>
      </p:sp>
      <p:sp>
        <p:nvSpPr>
          <p:cNvPr id="66" name="TextBox 65">
            <a:extLst>
              <a:ext uri="{FF2B5EF4-FFF2-40B4-BE49-F238E27FC236}">
                <a16:creationId xmlns:a16="http://schemas.microsoft.com/office/drawing/2014/main" xmlns="" id="{4BF95CFC-5BC8-40A0-82FB-8EE5BF91082E}"/>
              </a:ext>
            </a:extLst>
          </p:cNvPr>
          <p:cNvSpPr txBox="1"/>
          <p:nvPr/>
        </p:nvSpPr>
        <p:spPr>
          <a:xfrm>
            <a:off x="754708" y="21618326"/>
            <a:ext cx="6260910" cy="528606"/>
          </a:xfrm>
          <a:prstGeom prst="rect">
            <a:avLst/>
          </a:prstGeom>
          <a:solidFill>
            <a:schemeClr val="accent1">
              <a:lumMod val="60000"/>
              <a:lumOff val="40000"/>
            </a:schemeClr>
          </a:solidFill>
        </p:spPr>
        <p:txBody>
          <a:bodyPr wrap="square" rtlCol="0">
            <a:spAutoFit/>
          </a:bodyPr>
          <a:lstStyle/>
          <a:p>
            <a:pPr algn="ctr"/>
            <a:r>
              <a:rPr lang="en-GB" sz="2835" b="1" dirty="0"/>
              <a:t>Objectives and standards</a:t>
            </a:r>
          </a:p>
        </p:txBody>
      </p:sp>
      <p:sp>
        <p:nvSpPr>
          <p:cNvPr id="68" name="Content Placeholder 2">
            <a:extLst>
              <a:ext uri="{FF2B5EF4-FFF2-40B4-BE49-F238E27FC236}">
                <a16:creationId xmlns:a16="http://schemas.microsoft.com/office/drawing/2014/main" xmlns="" id="{36376684-F4E1-4A6F-AB0E-C5D0A618217E}"/>
              </a:ext>
            </a:extLst>
          </p:cNvPr>
          <p:cNvSpPr txBox="1">
            <a:spLocks/>
          </p:cNvSpPr>
          <p:nvPr/>
        </p:nvSpPr>
        <p:spPr>
          <a:xfrm>
            <a:off x="7644210" y="8469622"/>
            <a:ext cx="3030741" cy="2649418"/>
          </a:xfrm>
          <a:prstGeom prst="rect">
            <a:avLst/>
          </a:prstGeom>
          <a:solidFill>
            <a:srgbClr val="92D050"/>
          </a:solidFill>
        </p:spPr>
        <p:txBody>
          <a:bodyPr vert="horz" lIns="60704" tIns="30352" rIns="60704" bIns="3035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buNone/>
            </a:pPr>
            <a:r>
              <a:rPr lang="en-GB" sz="1726" b="1" dirty="0"/>
              <a:t>Inclusion criteria </a:t>
            </a:r>
            <a:endParaRPr lang="en-GB" sz="1726" dirty="0"/>
          </a:p>
        </p:txBody>
      </p:sp>
      <p:graphicFrame>
        <p:nvGraphicFramePr>
          <p:cNvPr id="15" name="Table 14">
            <a:extLst>
              <a:ext uri="{FF2B5EF4-FFF2-40B4-BE49-F238E27FC236}">
                <a16:creationId xmlns:a16="http://schemas.microsoft.com/office/drawing/2014/main" xmlns="" id="{26293D4C-E529-42D3-AE3C-090751D39D9A}"/>
              </a:ext>
            </a:extLst>
          </p:cNvPr>
          <p:cNvGraphicFramePr>
            <a:graphicFrameLocks noGrp="1"/>
          </p:cNvGraphicFramePr>
          <p:nvPr>
            <p:extLst>
              <p:ext uri="{D42A27DB-BD31-4B8C-83A1-F6EECF244321}">
                <p14:modId xmlns:p14="http://schemas.microsoft.com/office/powerpoint/2010/main" val="718227436"/>
              </p:ext>
            </p:extLst>
          </p:nvPr>
        </p:nvGraphicFramePr>
        <p:xfrm>
          <a:off x="7581896" y="14393893"/>
          <a:ext cx="6219832" cy="2151739"/>
        </p:xfrm>
        <a:graphic>
          <a:graphicData uri="http://schemas.openxmlformats.org/drawingml/2006/table">
            <a:tbl>
              <a:tblPr firstRow="1" firstCol="1" bandRow="1">
                <a:tableStyleId>{5C22544A-7EE6-4342-B048-85BDC9FD1C3A}</a:tableStyleId>
              </a:tblPr>
              <a:tblGrid>
                <a:gridCol w="4150480">
                  <a:extLst>
                    <a:ext uri="{9D8B030D-6E8A-4147-A177-3AD203B41FA5}">
                      <a16:colId xmlns:a16="http://schemas.microsoft.com/office/drawing/2014/main" xmlns="" val="3431508788"/>
                    </a:ext>
                  </a:extLst>
                </a:gridCol>
                <a:gridCol w="2069352">
                  <a:extLst>
                    <a:ext uri="{9D8B030D-6E8A-4147-A177-3AD203B41FA5}">
                      <a16:colId xmlns:a16="http://schemas.microsoft.com/office/drawing/2014/main" xmlns="" val="168452833"/>
                    </a:ext>
                  </a:extLst>
                </a:gridCol>
              </a:tblGrid>
              <a:tr h="602654">
                <a:tc>
                  <a:txBody>
                    <a:bodyPr/>
                    <a:lstStyle/>
                    <a:p>
                      <a:pPr algn="just">
                        <a:lnSpc>
                          <a:spcPct val="107000"/>
                        </a:lnSpc>
                        <a:spcAft>
                          <a:spcPts val="800"/>
                        </a:spcAft>
                        <a:tabLst>
                          <a:tab pos="2413000" algn="l"/>
                        </a:tabLst>
                      </a:pPr>
                      <a:r>
                        <a:rPr lang="en-GB" sz="1900" dirty="0">
                          <a:effectLst/>
                        </a:rPr>
                        <a:t>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l">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2417280908"/>
                  </a:ext>
                </a:extLst>
              </a:tr>
              <a:tr h="294487">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3679702551"/>
                  </a:ext>
                </a:extLst>
              </a:tr>
              <a:tr h="294487">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2092329110"/>
                  </a:ext>
                </a:extLst>
              </a:tr>
              <a:tr h="294487">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514670923"/>
                  </a:ext>
                </a:extLst>
              </a:tr>
              <a:tr h="294487">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1814349121"/>
                  </a:ext>
                </a:extLst>
              </a:tr>
              <a:tr h="294487">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1906333965"/>
                  </a:ext>
                </a:extLst>
              </a:tr>
            </a:tbl>
          </a:graphicData>
        </a:graphic>
      </p:graphicFrame>
      <p:sp>
        <p:nvSpPr>
          <p:cNvPr id="64" name="TextBox 63">
            <a:extLst>
              <a:ext uri="{FF2B5EF4-FFF2-40B4-BE49-F238E27FC236}">
                <a16:creationId xmlns:a16="http://schemas.microsoft.com/office/drawing/2014/main" xmlns="" id="{14A74A20-D450-4EB0-8C15-4C81D042DD64}"/>
              </a:ext>
            </a:extLst>
          </p:cNvPr>
          <p:cNvSpPr txBox="1"/>
          <p:nvPr/>
        </p:nvSpPr>
        <p:spPr>
          <a:xfrm>
            <a:off x="7553224" y="16563100"/>
            <a:ext cx="6166672" cy="357140"/>
          </a:xfrm>
          <a:prstGeom prst="rect">
            <a:avLst/>
          </a:prstGeom>
          <a:noFill/>
        </p:spPr>
        <p:txBody>
          <a:bodyPr wrap="square" rtlCol="0">
            <a:spAutoFit/>
          </a:bodyPr>
          <a:lstStyle/>
          <a:p>
            <a:pPr algn="just"/>
            <a:r>
              <a:rPr lang="en-GB" sz="1726" b="1" dirty="0"/>
              <a:t>Table  1 </a:t>
            </a:r>
            <a:r>
              <a:rPr lang="en-GB" sz="1726" dirty="0"/>
              <a:t>.  Explain what the table shows </a:t>
            </a:r>
          </a:p>
        </p:txBody>
      </p:sp>
      <p:sp>
        <p:nvSpPr>
          <p:cNvPr id="58" name="TextBox 57">
            <a:extLst>
              <a:ext uri="{FF2B5EF4-FFF2-40B4-BE49-F238E27FC236}">
                <a16:creationId xmlns:a16="http://schemas.microsoft.com/office/drawing/2014/main" xmlns="" id="{D04FAD63-D82B-417F-ACA8-84B184E3EB84}"/>
              </a:ext>
            </a:extLst>
          </p:cNvPr>
          <p:cNvSpPr txBox="1"/>
          <p:nvPr/>
        </p:nvSpPr>
        <p:spPr>
          <a:xfrm>
            <a:off x="754708" y="17633122"/>
            <a:ext cx="6260910" cy="528606"/>
          </a:xfrm>
          <a:prstGeom prst="rect">
            <a:avLst/>
          </a:prstGeom>
          <a:solidFill>
            <a:schemeClr val="accent1">
              <a:lumMod val="60000"/>
              <a:lumOff val="40000"/>
            </a:schemeClr>
          </a:solidFill>
        </p:spPr>
        <p:txBody>
          <a:bodyPr wrap="square" rtlCol="0">
            <a:spAutoFit/>
          </a:bodyPr>
          <a:lstStyle/>
          <a:p>
            <a:pPr algn="ctr"/>
            <a:r>
              <a:rPr lang="en-GB" sz="2835" b="1" dirty="0"/>
              <a:t>Aim</a:t>
            </a:r>
          </a:p>
        </p:txBody>
      </p:sp>
      <p:sp>
        <p:nvSpPr>
          <p:cNvPr id="7" name="Rectangle 6">
            <a:extLst>
              <a:ext uri="{FF2B5EF4-FFF2-40B4-BE49-F238E27FC236}">
                <a16:creationId xmlns:a16="http://schemas.microsoft.com/office/drawing/2014/main" xmlns="" id="{E5E12AC7-F2A7-4D04-AA0C-6955E2583484}"/>
              </a:ext>
            </a:extLst>
          </p:cNvPr>
          <p:cNvSpPr/>
          <p:nvPr/>
        </p:nvSpPr>
        <p:spPr>
          <a:xfrm>
            <a:off x="466676" y="148270"/>
            <a:ext cx="4032448" cy="17657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Health Board Logo</a:t>
            </a:r>
          </a:p>
        </p:txBody>
      </p:sp>
    </p:spTree>
    <p:extLst>
      <p:ext uri="{BB962C8B-B14F-4D97-AF65-F5344CB8AC3E}">
        <p14:creationId xmlns:p14="http://schemas.microsoft.com/office/powerpoint/2010/main" val="199748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4829"/>
            <a:ext cx="21383625" cy="30277090"/>
          </a:xfrm>
          <a:noFill/>
        </p:spPr>
        <p:txBody>
          <a:bodyPr/>
          <a:lstStyle/>
          <a:p>
            <a:pPr marL="0" indent="0">
              <a:buNone/>
            </a:pPr>
            <a:endParaRPr lang="en-GB" sz="2199" dirty="0"/>
          </a:p>
          <a:p>
            <a:pPr marL="0" indent="0">
              <a:buNone/>
            </a:pPr>
            <a:endParaRPr lang="en-GB" sz="2199" dirty="0"/>
          </a:p>
          <a:p>
            <a:pPr marL="0" indent="0">
              <a:buNone/>
            </a:pPr>
            <a:endParaRPr lang="en-GB" sz="2199" dirty="0"/>
          </a:p>
          <a:p>
            <a:pPr marL="0" indent="0">
              <a:buNone/>
            </a:pPr>
            <a:endParaRPr lang="en-GB" sz="2199" dirty="0"/>
          </a:p>
          <a:p>
            <a:pPr marL="0" indent="0">
              <a:buNone/>
            </a:pPr>
            <a:endParaRPr lang="en-GB" sz="2199" dirty="0"/>
          </a:p>
          <a:p>
            <a:pPr marL="0" indent="0">
              <a:buNone/>
            </a:pPr>
            <a:r>
              <a:rPr lang="en-GB" sz="2299" dirty="0"/>
              <a:t> </a:t>
            </a:r>
          </a:p>
          <a:p>
            <a:pPr marL="0" indent="0">
              <a:buNone/>
            </a:pPr>
            <a:endParaRPr lang="en-GB" sz="2199" dirty="0"/>
          </a:p>
        </p:txBody>
      </p:sp>
      <p:sp>
        <p:nvSpPr>
          <p:cNvPr id="26" name="TextBox 25"/>
          <p:cNvSpPr txBox="1"/>
          <p:nvPr/>
        </p:nvSpPr>
        <p:spPr>
          <a:xfrm>
            <a:off x="2472041" y="11466363"/>
            <a:ext cx="130527" cy="341937"/>
          </a:xfrm>
          <a:prstGeom prst="rect">
            <a:avLst/>
          </a:prstGeom>
          <a:noFill/>
        </p:spPr>
        <p:txBody>
          <a:bodyPr wrap="none" lIns="64601" tIns="32300" rIns="64601" bIns="32300" rtlCol="0">
            <a:spAutoFit/>
          </a:bodyPr>
          <a:lstStyle/>
          <a:p>
            <a:endParaRPr lang="en-US" sz="1799" dirty="0"/>
          </a:p>
        </p:txBody>
      </p:sp>
      <p:sp>
        <p:nvSpPr>
          <p:cNvPr id="33" name="TextBox 32"/>
          <p:cNvSpPr txBox="1"/>
          <p:nvPr/>
        </p:nvSpPr>
        <p:spPr>
          <a:xfrm>
            <a:off x="2494311" y="11533212"/>
            <a:ext cx="130527" cy="341937"/>
          </a:xfrm>
          <a:prstGeom prst="rect">
            <a:avLst/>
          </a:prstGeom>
          <a:noFill/>
        </p:spPr>
        <p:txBody>
          <a:bodyPr wrap="none" lIns="64601" tIns="32300" rIns="64601" bIns="32300" rtlCol="0">
            <a:spAutoFit/>
          </a:bodyPr>
          <a:lstStyle/>
          <a:p>
            <a:endParaRPr lang="en-US" sz="1799"/>
          </a:p>
        </p:txBody>
      </p:sp>
      <p:sp>
        <p:nvSpPr>
          <p:cNvPr id="46" name="TextBox 45"/>
          <p:cNvSpPr txBox="1"/>
          <p:nvPr/>
        </p:nvSpPr>
        <p:spPr>
          <a:xfrm>
            <a:off x="12560632" y="17215352"/>
            <a:ext cx="130527" cy="341937"/>
          </a:xfrm>
          <a:prstGeom prst="rect">
            <a:avLst/>
          </a:prstGeom>
          <a:noFill/>
        </p:spPr>
        <p:txBody>
          <a:bodyPr wrap="none" lIns="64601" tIns="32300" rIns="64601" bIns="32300" rtlCol="0">
            <a:spAutoFit/>
          </a:bodyPr>
          <a:lstStyle/>
          <a:p>
            <a:endParaRPr lang="en-US" sz="1799" dirty="0"/>
          </a:p>
        </p:txBody>
      </p:sp>
      <p:sp>
        <p:nvSpPr>
          <p:cNvPr id="60" name="TextBox 59"/>
          <p:cNvSpPr txBox="1"/>
          <p:nvPr/>
        </p:nvSpPr>
        <p:spPr>
          <a:xfrm>
            <a:off x="7132000" y="24924882"/>
            <a:ext cx="7014144" cy="434434"/>
          </a:xfrm>
          <a:prstGeom prst="rect">
            <a:avLst/>
          </a:prstGeom>
          <a:noFill/>
        </p:spPr>
        <p:txBody>
          <a:bodyPr wrap="square" lIns="64601" tIns="32300" rIns="64601" bIns="32300" rtlCol="0">
            <a:spAutoFit/>
          </a:bodyPr>
          <a:lstStyle/>
          <a:p>
            <a:pPr algn="just"/>
            <a:r>
              <a:rPr lang="is-IS" sz="2399" dirty="0"/>
              <a:t>. </a:t>
            </a:r>
          </a:p>
        </p:txBody>
      </p:sp>
      <p:sp>
        <p:nvSpPr>
          <p:cNvPr id="64" name="TextBox 63"/>
          <p:cNvSpPr txBox="1"/>
          <p:nvPr/>
        </p:nvSpPr>
        <p:spPr>
          <a:xfrm>
            <a:off x="466675" y="2896246"/>
            <a:ext cx="6692767" cy="646011"/>
          </a:xfrm>
          <a:prstGeom prst="rect">
            <a:avLst/>
          </a:prstGeom>
          <a:solidFill>
            <a:schemeClr val="accent1">
              <a:lumMod val="60000"/>
              <a:lumOff val="40000"/>
            </a:schemeClr>
          </a:solidFill>
        </p:spPr>
        <p:txBody>
          <a:bodyPr wrap="square" rtlCol="0">
            <a:spAutoFit/>
          </a:bodyPr>
          <a:lstStyle/>
          <a:p>
            <a:pPr algn="ctr"/>
            <a:r>
              <a:rPr lang="en-GB" sz="3598" b="1" dirty="0"/>
              <a:t>Introduction</a:t>
            </a:r>
            <a:endParaRPr lang="en-GB" sz="3998" b="1" dirty="0"/>
          </a:p>
        </p:txBody>
      </p:sp>
      <p:sp>
        <p:nvSpPr>
          <p:cNvPr id="67" name="TextBox 66"/>
          <p:cNvSpPr txBox="1"/>
          <p:nvPr/>
        </p:nvSpPr>
        <p:spPr>
          <a:xfrm>
            <a:off x="161713" y="3597289"/>
            <a:ext cx="6500045" cy="1076898"/>
          </a:xfrm>
          <a:prstGeom prst="rect">
            <a:avLst/>
          </a:prstGeom>
          <a:noFill/>
        </p:spPr>
        <p:txBody>
          <a:bodyPr wrap="square" rtlCol="0">
            <a:spAutoFit/>
          </a:bodyPr>
          <a:lstStyle/>
          <a:p>
            <a:pPr algn="just">
              <a:buFont typeface="Arial" pitchFamily="34" charset="0"/>
              <a:buChar char="•"/>
            </a:pPr>
            <a:endParaRPr lang="en-GB" sz="2399" dirty="0">
              <a:cs typeface="Arial" pitchFamily="34" charset="0"/>
            </a:endParaRPr>
          </a:p>
          <a:p>
            <a:pPr algn="just"/>
            <a:endParaRPr lang="en-GB" sz="2399" b="1" baseline="30000" dirty="0">
              <a:cs typeface="Arial" pitchFamily="34" charset="0"/>
            </a:endParaRPr>
          </a:p>
          <a:p>
            <a:pPr algn="just"/>
            <a:endParaRPr lang="en-GB" sz="2399" b="1" dirty="0"/>
          </a:p>
        </p:txBody>
      </p:sp>
      <p:grpSp>
        <p:nvGrpSpPr>
          <p:cNvPr id="74" name="Group 73"/>
          <p:cNvGrpSpPr/>
          <p:nvPr/>
        </p:nvGrpSpPr>
        <p:grpSpPr>
          <a:xfrm>
            <a:off x="273056" y="9529194"/>
            <a:ext cx="7034380" cy="9306198"/>
            <a:chOff x="7018867" y="3625007"/>
            <a:chExt cx="7038558" cy="9311725"/>
          </a:xfrm>
        </p:grpSpPr>
        <p:grpSp>
          <p:nvGrpSpPr>
            <p:cNvPr id="3" name="Group 2"/>
            <p:cNvGrpSpPr/>
            <p:nvPr/>
          </p:nvGrpSpPr>
          <p:grpSpPr>
            <a:xfrm>
              <a:off x="7018867" y="3625007"/>
              <a:ext cx="7038558" cy="9311725"/>
              <a:chOff x="6112257" y="8309010"/>
              <a:chExt cx="7823834" cy="7823834"/>
            </a:xfrm>
          </p:grpSpPr>
          <p:sp>
            <p:nvSpPr>
              <p:cNvPr id="7" name="Freeform: Shape 6"/>
              <p:cNvSpPr/>
              <p:nvPr/>
            </p:nvSpPr>
            <p:spPr>
              <a:xfrm>
                <a:off x="10169058" y="8309010"/>
                <a:ext cx="3767032" cy="3767031"/>
              </a:xfrm>
              <a:custGeom>
                <a:avLst/>
                <a:gdLst>
                  <a:gd name="connsiteX0" fmla="*/ 0 w 3767031"/>
                  <a:gd name="connsiteY0" fmla="*/ 627851 h 3767031"/>
                  <a:gd name="connsiteX1" fmla="*/ 627851 w 3767031"/>
                  <a:gd name="connsiteY1" fmla="*/ 0 h 3767031"/>
                  <a:gd name="connsiteX2" fmla="*/ 3139180 w 3767031"/>
                  <a:gd name="connsiteY2" fmla="*/ 0 h 3767031"/>
                  <a:gd name="connsiteX3" fmla="*/ 3767031 w 3767031"/>
                  <a:gd name="connsiteY3" fmla="*/ 627851 h 3767031"/>
                  <a:gd name="connsiteX4" fmla="*/ 3767031 w 3767031"/>
                  <a:gd name="connsiteY4" fmla="*/ 3139180 h 3767031"/>
                  <a:gd name="connsiteX5" fmla="*/ 3139180 w 3767031"/>
                  <a:gd name="connsiteY5" fmla="*/ 3767031 h 3767031"/>
                  <a:gd name="connsiteX6" fmla="*/ 627851 w 3767031"/>
                  <a:gd name="connsiteY6" fmla="*/ 3767031 h 3767031"/>
                  <a:gd name="connsiteX7" fmla="*/ 0 w 3767031"/>
                  <a:gd name="connsiteY7" fmla="*/ 3139180 h 3767031"/>
                  <a:gd name="connsiteX8" fmla="*/ 0 w 3767031"/>
                  <a:gd name="connsiteY8" fmla="*/ 627851 h 376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031" h="3767031">
                    <a:moveTo>
                      <a:pt x="0" y="627851"/>
                    </a:moveTo>
                    <a:cubicBezTo>
                      <a:pt x="0" y="281098"/>
                      <a:pt x="281098" y="0"/>
                      <a:pt x="627851" y="0"/>
                    </a:cubicBezTo>
                    <a:lnTo>
                      <a:pt x="3139180" y="0"/>
                    </a:lnTo>
                    <a:cubicBezTo>
                      <a:pt x="3485933" y="0"/>
                      <a:pt x="3767031" y="281098"/>
                      <a:pt x="3767031" y="627851"/>
                    </a:cubicBezTo>
                    <a:lnTo>
                      <a:pt x="3767031" y="3139180"/>
                    </a:lnTo>
                    <a:cubicBezTo>
                      <a:pt x="3767031" y="3485933"/>
                      <a:pt x="3485933" y="3767031"/>
                      <a:pt x="3139180" y="3767031"/>
                    </a:cubicBezTo>
                    <a:lnTo>
                      <a:pt x="627851" y="3767031"/>
                    </a:lnTo>
                    <a:cubicBezTo>
                      <a:pt x="281098" y="3767031"/>
                      <a:pt x="0" y="3485933"/>
                      <a:pt x="0" y="3139180"/>
                    </a:cubicBezTo>
                    <a:lnTo>
                      <a:pt x="0" y="627851"/>
                    </a:lnTo>
                    <a:close/>
                  </a:path>
                </a:pathLst>
              </a:custGeom>
              <a:solidFill>
                <a:schemeClr val="accent2"/>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5168" tIns="275168" rIns="275168" bIns="275168" numCol="1" spcCol="1270" anchor="ctr" anchorCtr="0">
                <a:noAutofit/>
              </a:bodyPr>
              <a:lstStyle/>
              <a:p>
                <a:pPr algn="ctr" defTabSz="1066160">
                  <a:lnSpc>
                    <a:spcPct val="90000"/>
                  </a:lnSpc>
                  <a:spcBef>
                    <a:spcPct val="0"/>
                  </a:spcBef>
                  <a:spcAft>
                    <a:spcPct val="35000"/>
                  </a:spcAft>
                </a:pPr>
                <a:r>
                  <a:rPr lang="en-US" sz="2399" b="1" dirty="0">
                    <a:solidFill>
                      <a:schemeClr val="tx1">
                        <a:lumMod val="95000"/>
                        <a:lumOff val="5000"/>
                      </a:schemeClr>
                    </a:solidFill>
                  </a:rPr>
                  <a:t>Social History </a:t>
                </a:r>
              </a:p>
            </p:txBody>
          </p:sp>
          <p:sp>
            <p:nvSpPr>
              <p:cNvPr id="6" name="Freeform: Shape 5"/>
              <p:cNvSpPr/>
              <p:nvPr/>
            </p:nvSpPr>
            <p:spPr>
              <a:xfrm>
                <a:off x="6112257" y="8309010"/>
                <a:ext cx="3767031" cy="3767031"/>
              </a:xfrm>
              <a:custGeom>
                <a:avLst/>
                <a:gdLst>
                  <a:gd name="connsiteX0" fmla="*/ 0 w 3767031"/>
                  <a:gd name="connsiteY0" fmla="*/ 627851 h 3767031"/>
                  <a:gd name="connsiteX1" fmla="*/ 627851 w 3767031"/>
                  <a:gd name="connsiteY1" fmla="*/ 0 h 3767031"/>
                  <a:gd name="connsiteX2" fmla="*/ 3139180 w 3767031"/>
                  <a:gd name="connsiteY2" fmla="*/ 0 h 3767031"/>
                  <a:gd name="connsiteX3" fmla="*/ 3767031 w 3767031"/>
                  <a:gd name="connsiteY3" fmla="*/ 627851 h 3767031"/>
                  <a:gd name="connsiteX4" fmla="*/ 3767031 w 3767031"/>
                  <a:gd name="connsiteY4" fmla="*/ 3139180 h 3767031"/>
                  <a:gd name="connsiteX5" fmla="*/ 3139180 w 3767031"/>
                  <a:gd name="connsiteY5" fmla="*/ 3767031 h 3767031"/>
                  <a:gd name="connsiteX6" fmla="*/ 627851 w 3767031"/>
                  <a:gd name="connsiteY6" fmla="*/ 3767031 h 3767031"/>
                  <a:gd name="connsiteX7" fmla="*/ 0 w 3767031"/>
                  <a:gd name="connsiteY7" fmla="*/ 3139180 h 3767031"/>
                  <a:gd name="connsiteX8" fmla="*/ 0 w 3767031"/>
                  <a:gd name="connsiteY8" fmla="*/ 627851 h 376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031" h="3767031">
                    <a:moveTo>
                      <a:pt x="0" y="627851"/>
                    </a:moveTo>
                    <a:cubicBezTo>
                      <a:pt x="0" y="281098"/>
                      <a:pt x="281098" y="0"/>
                      <a:pt x="627851" y="0"/>
                    </a:cubicBezTo>
                    <a:lnTo>
                      <a:pt x="3139180" y="0"/>
                    </a:lnTo>
                    <a:cubicBezTo>
                      <a:pt x="3485933" y="0"/>
                      <a:pt x="3767031" y="281098"/>
                      <a:pt x="3767031" y="627851"/>
                    </a:cubicBezTo>
                    <a:lnTo>
                      <a:pt x="3767031" y="3139180"/>
                    </a:lnTo>
                    <a:cubicBezTo>
                      <a:pt x="3767031" y="3485933"/>
                      <a:pt x="3485933" y="3767031"/>
                      <a:pt x="3139180" y="3767031"/>
                    </a:cubicBezTo>
                    <a:lnTo>
                      <a:pt x="627851" y="3767031"/>
                    </a:lnTo>
                    <a:cubicBezTo>
                      <a:pt x="281098" y="3767031"/>
                      <a:pt x="0" y="3485933"/>
                      <a:pt x="0" y="3139180"/>
                    </a:cubicBezTo>
                    <a:lnTo>
                      <a:pt x="0" y="627851"/>
                    </a:lnTo>
                    <a:close/>
                  </a:path>
                </a:pathLst>
              </a:custGeom>
              <a:solidFill>
                <a:schemeClr val="accent2"/>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5168" tIns="275168" rIns="275168" bIns="275168" numCol="1" spcCol="1270" anchor="ctr" anchorCtr="0">
                <a:noAutofit/>
              </a:bodyPr>
              <a:lstStyle/>
              <a:p>
                <a:pPr algn="ctr" defTabSz="1066160">
                  <a:lnSpc>
                    <a:spcPct val="90000"/>
                  </a:lnSpc>
                  <a:spcBef>
                    <a:spcPct val="0"/>
                  </a:spcBef>
                  <a:spcAft>
                    <a:spcPct val="35000"/>
                  </a:spcAft>
                </a:pPr>
                <a:r>
                  <a:rPr lang="en-US" sz="2399" b="1" dirty="0">
                    <a:solidFill>
                      <a:schemeClr val="tx1">
                        <a:lumMod val="95000"/>
                        <a:lumOff val="5000"/>
                      </a:schemeClr>
                    </a:solidFill>
                  </a:rPr>
                  <a:t>Medical History </a:t>
                </a:r>
              </a:p>
            </p:txBody>
          </p:sp>
          <p:sp>
            <p:nvSpPr>
              <p:cNvPr id="8" name="Freeform: Shape 7"/>
              <p:cNvSpPr/>
              <p:nvPr/>
            </p:nvSpPr>
            <p:spPr>
              <a:xfrm>
                <a:off x="6112257" y="12365813"/>
                <a:ext cx="3767031" cy="3767031"/>
              </a:xfrm>
              <a:custGeom>
                <a:avLst/>
                <a:gdLst>
                  <a:gd name="connsiteX0" fmla="*/ 0 w 3767031"/>
                  <a:gd name="connsiteY0" fmla="*/ 627851 h 3767031"/>
                  <a:gd name="connsiteX1" fmla="*/ 627851 w 3767031"/>
                  <a:gd name="connsiteY1" fmla="*/ 0 h 3767031"/>
                  <a:gd name="connsiteX2" fmla="*/ 3139180 w 3767031"/>
                  <a:gd name="connsiteY2" fmla="*/ 0 h 3767031"/>
                  <a:gd name="connsiteX3" fmla="*/ 3767031 w 3767031"/>
                  <a:gd name="connsiteY3" fmla="*/ 627851 h 3767031"/>
                  <a:gd name="connsiteX4" fmla="*/ 3767031 w 3767031"/>
                  <a:gd name="connsiteY4" fmla="*/ 3139180 h 3767031"/>
                  <a:gd name="connsiteX5" fmla="*/ 3139180 w 3767031"/>
                  <a:gd name="connsiteY5" fmla="*/ 3767031 h 3767031"/>
                  <a:gd name="connsiteX6" fmla="*/ 627851 w 3767031"/>
                  <a:gd name="connsiteY6" fmla="*/ 3767031 h 3767031"/>
                  <a:gd name="connsiteX7" fmla="*/ 0 w 3767031"/>
                  <a:gd name="connsiteY7" fmla="*/ 3139180 h 3767031"/>
                  <a:gd name="connsiteX8" fmla="*/ 0 w 3767031"/>
                  <a:gd name="connsiteY8" fmla="*/ 627851 h 376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031" h="3767031">
                    <a:moveTo>
                      <a:pt x="0" y="627851"/>
                    </a:moveTo>
                    <a:cubicBezTo>
                      <a:pt x="0" y="281098"/>
                      <a:pt x="281098" y="0"/>
                      <a:pt x="627851" y="0"/>
                    </a:cubicBezTo>
                    <a:lnTo>
                      <a:pt x="3139180" y="0"/>
                    </a:lnTo>
                    <a:cubicBezTo>
                      <a:pt x="3485933" y="0"/>
                      <a:pt x="3767031" y="281098"/>
                      <a:pt x="3767031" y="627851"/>
                    </a:cubicBezTo>
                    <a:lnTo>
                      <a:pt x="3767031" y="3139180"/>
                    </a:lnTo>
                    <a:cubicBezTo>
                      <a:pt x="3767031" y="3485933"/>
                      <a:pt x="3485933" y="3767031"/>
                      <a:pt x="3139180" y="3767031"/>
                    </a:cubicBezTo>
                    <a:lnTo>
                      <a:pt x="627851" y="3767031"/>
                    </a:lnTo>
                    <a:cubicBezTo>
                      <a:pt x="281098" y="3767031"/>
                      <a:pt x="0" y="3485933"/>
                      <a:pt x="0" y="3139180"/>
                    </a:cubicBezTo>
                    <a:lnTo>
                      <a:pt x="0" y="627851"/>
                    </a:lnTo>
                    <a:close/>
                  </a:path>
                </a:pathLst>
              </a:custGeom>
              <a:solidFill>
                <a:schemeClr val="accent2"/>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5168" tIns="275168" rIns="275168" bIns="275168" numCol="1" spcCol="1270" anchor="ctr" anchorCtr="0">
                <a:noAutofit/>
              </a:bodyPr>
              <a:lstStyle/>
              <a:p>
                <a:pPr algn="ctr" defTabSz="1066160">
                  <a:lnSpc>
                    <a:spcPct val="90000"/>
                  </a:lnSpc>
                  <a:spcBef>
                    <a:spcPct val="0"/>
                  </a:spcBef>
                  <a:spcAft>
                    <a:spcPct val="35000"/>
                  </a:spcAft>
                </a:pPr>
                <a:r>
                  <a:rPr lang="en-US" sz="2399" b="1" dirty="0">
                    <a:solidFill>
                      <a:schemeClr val="tx1">
                        <a:lumMod val="95000"/>
                        <a:lumOff val="5000"/>
                      </a:schemeClr>
                    </a:solidFill>
                  </a:rPr>
                  <a:t>Dental History </a:t>
                </a:r>
              </a:p>
              <a:p>
                <a:pPr algn="ctr" defTabSz="1066160">
                  <a:lnSpc>
                    <a:spcPct val="90000"/>
                  </a:lnSpc>
                  <a:spcBef>
                    <a:spcPct val="0"/>
                  </a:spcBef>
                  <a:spcAft>
                    <a:spcPct val="35000"/>
                  </a:spcAft>
                </a:pPr>
                <a:endParaRPr lang="en-US" sz="2399" dirty="0">
                  <a:solidFill>
                    <a:schemeClr val="tx1">
                      <a:lumMod val="95000"/>
                      <a:lumOff val="5000"/>
                    </a:schemeClr>
                  </a:solidFill>
                </a:endParaRPr>
              </a:p>
            </p:txBody>
          </p:sp>
          <p:sp>
            <p:nvSpPr>
              <p:cNvPr id="9" name="Freeform: Shape 8"/>
              <p:cNvSpPr/>
              <p:nvPr/>
            </p:nvSpPr>
            <p:spPr>
              <a:xfrm>
                <a:off x="10169060" y="12365813"/>
                <a:ext cx="3767031" cy="3767031"/>
              </a:xfrm>
              <a:custGeom>
                <a:avLst/>
                <a:gdLst>
                  <a:gd name="connsiteX0" fmla="*/ 0 w 3767031"/>
                  <a:gd name="connsiteY0" fmla="*/ 627851 h 3767031"/>
                  <a:gd name="connsiteX1" fmla="*/ 627851 w 3767031"/>
                  <a:gd name="connsiteY1" fmla="*/ 0 h 3767031"/>
                  <a:gd name="connsiteX2" fmla="*/ 3139180 w 3767031"/>
                  <a:gd name="connsiteY2" fmla="*/ 0 h 3767031"/>
                  <a:gd name="connsiteX3" fmla="*/ 3767031 w 3767031"/>
                  <a:gd name="connsiteY3" fmla="*/ 627851 h 3767031"/>
                  <a:gd name="connsiteX4" fmla="*/ 3767031 w 3767031"/>
                  <a:gd name="connsiteY4" fmla="*/ 3139180 h 3767031"/>
                  <a:gd name="connsiteX5" fmla="*/ 3139180 w 3767031"/>
                  <a:gd name="connsiteY5" fmla="*/ 3767031 h 3767031"/>
                  <a:gd name="connsiteX6" fmla="*/ 627851 w 3767031"/>
                  <a:gd name="connsiteY6" fmla="*/ 3767031 h 3767031"/>
                  <a:gd name="connsiteX7" fmla="*/ 0 w 3767031"/>
                  <a:gd name="connsiteY7" fmla="*/ 3139180 h 3767031"/>
                  <a:gd name="connsiteX8" fmla="*/ 0 w 3767031"/>
                  <a:gd name="connsiteY8" fmla="*/ 627851 h 376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031" h="3767031">
                    <a:moveTo>
                      <a:pt x="0" y="627851"/>
                    </a:moveTo>
                    <a:cubicBezTo>
                      <a:pt x="0" y="281098"/>
                      <a:pt x="281098" y="0"/>
                      <a:pt x="627851" y="0"/>
                    </a:cubicBezTo>
                    <a:lnTo>
                      <a:pt x="3139180" y="0"/>
                    </a:lnTo>
                    <a:cubicBezTo>
                      <a:pt x="3485933" y="0"/>
                      <a:pt x="3767031" y="281098"/>
                      <a:pt x="3767031" y="627851"/>
                    </a:cubicBezTo>
                    <a:lnTo>
                      <a:pt x="3767031" y="3139180"/>
                    </a:lnTo>
                    <a:cubicBezTo>
                      <a:pt x="3767031" y="3485933"/>
                      <a:pt x="3485933" y="3767031"/>
                      <a:pt x="3139180" y="3767031"/>
                    </a:cubicBezTo>
                    <a:lnTo>
                      <a:pt x="627851" y="3767031"/>
                    </a:lnTo>
                    <a:cubicBezTo>
                      <a:pt x="281098" y="3767031"/>
                      <a:pt x="0" y="3485933"/>
                      <a:pt x="0" y="3139180"/>
                    </a:cubicBezTo>
                    <a:lnTo>
                      <a:pt x="0" y="627851"/>
                    </a:lnTo>
                    <a:close/>
                  </a:path>
                </a:pathLst>
              </a:custGeom>
              <a:solidFill>
                <a:schemeClr val="accent2"/>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5168" tIns="275168" rIns="275168" bIns="275168" numCol="1" spcCol="1270" anchor="ctr" anchorCtr="0">
                <a:noAutofit/>
              </a:bodyPr>
              <a:lstStyle/>
              <a:p>
                <a:pPr algn="ctr" defTabSz="1066160">
                  <a:lnSpc>
                    <a:spcPct val="90000"/>
                  </a:lnSpc>
                  <a:spcBef>
                    <a:spcPct val="0"/>
                  </a:spcBef>
                  <a:spcAft>
                    <a:spcPct val="35000"/>
                  </a:spcAft>
                </a:pPr>
                <a:endParaRPr lang="en-US" sz="2399" dirty="0">
                  <a:solidFill>
                    <a:schemeClr val="tx1">
                      <a:lumMod val="95000"/>
                      <a:lumOff val="5000"/>
                    </a:schemeClr>
                  </a:solidFill>
                </a:endParaRPr>
              </a:p>
              <a:p>
                <a:pPr algn="ctr" defTabSz="1066160">
                  <a:lnSpc>
                    <a:spcPct val="90000"/>
                  </a:lnSpc>
                  <a:spcBef>
                    <a:spcPct val="0"/>
                  </a:spcBef>
                  <a:spcAft>
                    <a:spcPct val="35000"/>
                  </a:spcAft>
                </a:pPr>
                <a:r>
                  <a:rPr lang="en-US" sz="2399" b="1" dirty="0">
                    <a:solidFill>
                      <a:schemeClr val="tx1">
                        <a:lumMod val="95000"/>
                        <a:lumOff val="5000"/>
                      </a:schemeClr>
                    </a:solidFill>
                  </a:rPr>
                  <a:t>Recall examination </a:t>
                </a:r>
              </a:p>
            </p:txBody>
          </p:sp>
        </p:grpSp>
        <p:sp>
          <p:nvSpPr>
            <p:cNvPr id="12" name="Oval 11"/>
            <p:cNvSpPr/>
            <p:nvPr/>
          </p:nvSpPr>
          <p:spPr>
            <a:xfrm>
              <a:off x="9681554" y="7384352"/>
              <a:ext cx="1675969" cy="1765481"/>
            </a:xfrm>
            <a:prstGeom prst="ellipse">
              <a:avLst/>
            </a:prstGeom>
            <a:solidFill>
              <a:schemeClr val="accent1">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53" name="TextBox 52"/>
            <p:cNvSpPr txBox="1"/>
            <p:nvPr/>
          </p:nvSpPr>
          <p:spPr>
            <a:xfrm>
              <a:off x="9228613" y="7655251"/>
              <a:ext cx="2581396" cy="1200329"/>
            </a:xfrm>
            <a:prstGeom prst="rect">
              <a:avLst/>
            </a:prstGeom>
            <a:noFill/>
          </p:spPr>
          <p:txBody>
            <a:bodyPr wrap="square" rtlCol="0">
              <a:spAutoFit/>
            </a:bodyPr>
            <a:lstStyle/>
            <a:p>
              <a:pPr algn="ctr"/>
              <a:r>
                <a:rPr lang="is-IS" sz="2399" dirty="0">
                  <a:solidFill>
                    <a:schemeClr val="tx1">
                      <a:lumMod val="95000"/>
                      <a:lumOff val="5000"/>
                    </a:schemeClr>
                  </a:solidFill>
                  <a:latin typeface="Calibri (Body)"/>
                </a:rPr>
                <a:t>Patient  </a:t>
              </a:r>
            </a:p>
            <a:p>
              <a:pPr algn="ctr"/>
              <a:r>
                <a:rPr lang="is-IS" sz="2399" dirty="0">
                  <a:solidFill>
                    <a:schemeClr val="tx1">
                      <a:lumMod val="95000"/>
                      <a:lumOff val="5000"/>
                    </a:schemeClr>
                  </a:solidFill>
                  <a:latin typeface="Calibri (Body)"/>
                </a:rPr>
                <a:t>Gender </a:t>
              </a:r>
            </a:p>
            <a:p>
              <a:pPr algn="ctr"/>
              <a:r>
                <a:rPr lang="is-IS" sz="2399" dirty="0">
                  <a:solidFill>
                    <a:schemeClr val="tx1">
                      <a:lumMod val="95000"/>
                      <a:lumOff val="5000"/>
                    </a:schemeClr>
                  </a:solidFill>
                  <a:latin typeface="Calibri (Body)"/>
                </a:rPr>
                <a:t>Age</a:t>
              </a:r>
              <a:endParaRPr lang="en-US" sz="2399" dirty="0">
                <a:solidFill>
                  <a:schemeClr val="tx1">
                    <a:lumMod val="95000"/>
                    <a:lumOff val="5000"/>
                  </a:schemeClr>
                </a:solidFill>
                <a:latin typeface="Calibri (Body)"/>
              </a:endParaRPr>
            </a:p>
          </p:txBody>
        </p:sp>
      </p:grpSp>
      <p:sp>
        <p:nvSpPr>
          <p:cNvPr id="14" name="TextBox 13"/>
          <p:cNvSpPr txBox="1"/>
          <p:nvPr/>
        </p:nvSpPr>
        <p:spPr>
          <a:xfrm>
            <a:off x="3140664" y="83515"/>
            <a:ext cx="15395362" cy="2707151"/>
          </a:xfrm>
          <a:prstGeom prst="rect">
            <a:avLst/>
          </a:prstGeom>
          <a:solidFill>
            <a:srgbClr val="0070C0"/>
          </a:solidFill>
        </p:spPr>
        <p:txBody>
          <a:bodyPr wrap="square" rtlCol="0">
            <a:spAutoFit/>
          </a:bodyPr>
          <a:lstStyle/>
          <a:p>
            <a:pPr algn="ctr"/>
            <a:r>
              <a:rPr lang="en-US" sz="6996" b="1" dirty="0">
                <a:solidFill>
                  <a:schemeClr val="bg1"/>
                </a:solidFill>
              </a:rPr>
              <a:t>Case report </a:t>
            </a:r>
          </a:p>
          <a:p>
            <a:pPr algn="ctr"/>
            <a:r>
              <a:rPr lang="en-US" sz="6996" b="1" dirty="0">
                <a:solidFill>
                  <a:schemeClr val="bg1"/>
                </a:solidFill>
              </a:rPr>
              <a:t>Title</a:t>
            </a:r>
            <a:endParaRPr lang="en-US" sz="5996" b="1" dirty="0">
              <a:solidFill>
                <a:schemeClr val="bg1"/>
              </a:solidFill>
            </a:endParaRPr>
          </a:p>
          <a:p>
            <a:pPr algn="ctr"/>
            <a:r>
              <a:rPr lang="en-US" sz="3000" b="1" dirty="0">
                <a:solidFill>
                  <a:schemeClr val="bg1"/>
                </a:solidFill>
                <a:cs typeface="Arial" pitchFamily="34" charset="0"/>
              </a:rPr>
              <a:t>Author</a:t>
            </a:r>
            <a:r>
              <a:rPr lang="en-GB" sz="3000" dirty="0">
                <a:solidFill>
                  <a:schemeClr val="bg1"/>
                </a:solidFill>
                <a:cs typeface="Arial" pitchFamily="34" charset="0"/>
              </a:rPr>
              <a:t> </a:t>
            </a:r>
            <a:endParaRPr lang="en-US" sz="3000" b="1" dirty="0">
              <a:solidFill>
                <a:schemeClr val="bg1"/>
              </a:solidFill>
            </a:endParaRPr>
          </a:p>
        </p:txBody>
      </p:sp>
      <p:sp>
        <p:nvSpPr>
          <p:cNvPr id="76" name="TextBox 75"/>
          <p:cNvSpPr txBox="1"/>
          <p:nvPr/>
        </p:nvSpPr>
        <p:spPr>
          <a:xfrm>
            <a:off x="15197542" y="2892796"/>
            <a:ext cx="5985811" cy="646011"/>
          </a:xfrm>
          <a:prstGeom prst="rect">
            <a:avLst/>
          </a:prstGeom>
          <a:solidFill>
            <a:schemeClr val="accent1">
              <a:lumMod val="60000"/>
              <a:lumOff val="40000"/>
            </a:schemeClr>
          </a:solidFill>
        </p:spPr>
        <p:txBody>
          <a:bodyPr wrap="square" rtlCol="0">
            <a:spAutoFit/>
          </a:bodyPr>
          <a:lstStyle/>
          <a:p>
            <a:pPr algn="ctr"/>
            <a:r>
              <a:rPr lang="en-GB" sz="3598" b="1" dirty="0"/>
              <a:t>Future Considerations</a:t>
            </a:r>
          </a:p>
        </p:txBody>
      </p:sp>
      <p:sp>
        <p:nvSpPr>
          <p:cNvPr id="79" name="TextBox 78"/>
          <p:cNvSpPr txBox="1"/>
          <p:nvPr/>
        </p:nvSpPr>
        <p:spPr>
          <a:xfrm>
            <a:off x="7671580" y="2901873"/>
            <a:ext cx="6500045" cy="646011"/>
          </a:xfrm>
          <a:prstGeom prst="rect">
            <a:avLst/>
          </a:prstGeom>
          <a:solidFill>
            <a:schemeClr val="accent1">
              <a:lumMod val="60000"/>
              <a:lumOff val="40000"/>
            </a:schemeClr>
          </a:solidFill>
        </p:spPr>
        <p:txBody>
          <a:bodyPr wrap="square" rtlCol="0">
            <a:spAutoFit/>
          </a:bodyPr>
          <a:lstStyle/>
          <a:p>
            <a:pPr algn="ctr"/>
            <a:r>
              <a:rPr lang="en-GB" sz="3598" b="1" dirty="0"/>
              <a:t>Diagnosis </a:t>
            </a:r>
          </a:p>
        </p:txBody>
      </p:sp>
      <p:sp>
        <p:nvSpPr>
          <p:cNvPr id="84" name="TextBox 83"/>
          <p:cNvSpPr txBox="1"/>
          <p:nvPr/>
        </p:nvSpPr>
        <p:spPr>
          <a:xfrm>
            <a:off x="466676" y="8674298"/>
            <a:ext cx="6680082" cy="646011"/>
          </a:xfrm>
          <a:prstGeom prst="rect">
            <a:avLst/>
          </a:prstGeom>
          <a:solidFill>
            <a:schemeClr val="accent1">
              <a:lumMod val="60000"/>
              <a:lumOff val="40000"/>
            </a:schemeClr>
          </a:solidFill>
        </p:spPr>
        <p:txBody>
          <a:bodyPr wrap="square" rtlCol="0">
            <a:spAutoFit/>
          </a:bodyPr>
          <a:lstStyle/>
          <a:p>
            <a:pPr algn="ctr"/>
            <a:r>
              <a:rPr lang="en-GB" sz="3598" b="1" dirty="0"/>
              <a:t>Case Report </a:t>
            </a:r>
          </a:p>
        </p:txBody>
      </p:sp>
      <p:sp>
        <p:nvSpPr>
          <p:cNvPr id="85" name="TextBox 84"/>
          <p:cNvSpPr txBox="1"/>
          <p:nvPr/>
        </p:nvSpPr>
        <p:spPr>
          <a:xfrm>
            <a:off x="319807" y="19996893"/>
            <a:ext cx="6987628" cy="645947"/>
          </a:xfrm>
          <a:prstGeom prst="rect">
            <a:avLst/>
          </a:prstGeom>
          <a:solidFill>
            <a:schemeClr val="accent1">
              <a:lumMod val="60000"/>
              <a:lumOff val="40000"/>
            </a:schemeClr>
          </a:solidFill>
        </p:spPr>
        <p:txBody>
          <a:bodyPr wrap="square" rtlCol="0">
            <a:spAutoFit/>
          </a:bodyPr>
          <a:lstStyle/>
          <a:p>
            <a:pPr algn="ctr"/>
            <a:r>
              <a:rPr lang="en-GB" sz="3598" b="1" dirty="0"/>
              <a:t>Examination </a:t>
            </a:r>
          </a:p>
        </p:txBody>
      </p:sp>
      <p:sp>
        <p:nvSpPr>
          <p:cNvPr id="97" name="Rectangle 96"/>
          <p:cNvSpPr/>
          <p:nvPr/>
        </p:nvSpPr>
        <p:spPr>
          <a:xfrm>
            <a:off x="15212927" y="3829849"/>
            <a:ext cx="5985811" cy="3818925"/>
          </a:xfrm>
          <a:prstGeom prst="rect">
            <a:avLst/>
          </a:prstGeom>
          <a:solidFill>
            <a:schemeClr val="accent5"/>
          </a:solidFill>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77168" tIns="76155" rIns="76156" bIns="76155" numCol="1" spcCol="1270" anchor="t" anchorCtr="0">
            <a:noAutofit/>
          </a:bodyPr>
          <a:lstStyle/>
          <a:p>
            <a:pPr defTabSz="888467">
              <a:lnSpc>
                <a:spcPct val="90000"/>
              </a:lnSpc>
              <a:spcBef>
                <a:spcPct val="0"/>
              </a:spcBef>
              <a:spcAft>
                <a:spcPct val="35000"/>
              </a:spcAft>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a:p>
            <a:pPr marL="228463" lvl="1" indent="-228463" defTabSz="888467">
              <a:lnSpc>
                <a:spcPct val="90000"/>
              </a:lnSpc>
              <a:spcBef>
                <a:spcPct val="0"/>
              </a:spcBef>
              <a:spcAft>
                <a:spcPct val="15000"/>
              </a:spcAft>
              <a:buChar char="•"/>
            </a:pPr>
            <a:endParaRPr lang="en-US" sz="1999" dirty="0"/>
          </a:p>
        </p:txBody>
      </p:sp>
      <p:sp>
        <p:nvSpPr>
          <p:cNvPr id="87" name="TextBox 86"/>
          <p:cNvSpPr txBox="1"/>
          <p:nvPr/>
        </p:nvSpPr>
        <p:spPr>
          <a:xfrm>
            <a:off x="15228316" y="22420629"/>
            <a:ext cx="5985810" cy="654382"/>
          </a:xfrm>
          <a:prstGeom prst="rect">
            <a:avLst/>
          </a:prstGeom>
          <a:solidFill>
            <a:schemeClr val="accent1">
              <a:lumMod val="60000"/>
              <a:lumOff val="40000"/>
            </a:schemeClr>
          </a:solidFill>
        </p:spPr>
        <p:txBody>
          <a:bodyPr wrap="square" rtlCol="0">
            <a:spAutoFit/>
          </a:bodyPr>
          <a:lstStyle/>
          <a:p>
            <a:pPr algn="ctr"/>
            <a:r>
              <a:rPr lang="en-GB" sz="3598" b="1" dirty="0"/>
              <a:t>Conclusion </a:t>
            </a:r>
          </a:p>
        </p:txBody>
      </p:sp>
      <p:sp>
        <p:nvSpPr>
          <p:cNvPr id="62" name="Rectangle 61">
            <a:extLst>
              <a:ext uri="{FF2B5EF4-FFF2-40B4-BE49-F238E27FC236}">
                <a16:creationId xmlns:a16="http://schemas.microsoft.com/office/drawing/2014/main" xmlns="" id="{1085E7F0-09D4-47BC-B458-A4D8805A72E6}"/>
              </a:ext>
            </a:extLst>
          </p:cNvPr>
          <p:cNvSpPr/>
          <p:nvPr/>
        </p:nvSpPr>
        <p:spPr>
          <a:xfrm>
            <a:off x="466676" y="148270"/>
            <a:ext cx="2380923" cy="16678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Health Board Logo</a:t>
            </a:r>
          </a:p>
        </p:txBody>
      </p:sp>
      <p:sp>
        <p:nvSpPr>
          <p:cNvPr id="63" name="TextBox 62">
            <a:extLst>
              <a:ext uri="{FF2B5EF4-FFF2-40B4-BE49-F238E27FC236}">
                <a16:creationId xmlns:a16="http://schemas.microsoft.com/office/drawing/2014/main" xmlns="" id="{4CC1C252-BD60-4485-940B-91AE5C47FBEA}"/>
              </a:ext>
            </a:extLst>
          </p:cNvPr>
          <p:cNvSpPr txBox="1"/>
          <p:nvPr/>
        </p:nvSpPr>
        <p:spPr>
          <a:xfrm>
            <a:off x="14462098" y="26509841"/>
            <a:ext cx="6708155" cy="654382"/>
          </a:xfrm>
          <a:prstGeom prst="rect">
            <a:avLst/>
          </a:prstGeom>
          <a:solidFill>
            <a:schemeClr val="accent1">
              <a:lumMod val="60000"/>
              <a:lumOff val="40000"/>
            </a:schemeClr>
          </a:solidFill>
        </p:spPr>
        <p:txBody>
          <a:bodyPr wrap="square" rtlCol="0">
            <a:spAutoFit/>
          </a:bodyPr>
          <a:lstStyle/>
          <a:p>
            <a:pPr algn="ctr"/>
            <a:r>
              <a:rPr lang="en-GB" sz="3598" b="1" dirty="0"/>
              <a:t>References </a:t>
            </a:r>
          </a:p>
        </p:txBody>
      </p:sp>
      <p:sp>
        <p:nvSpPr>
          <p:cNvPr id="65" name="TextBox 64">
            <a:extLst>
              <a:ext uri="{FF2B5EF4-FFF2-40B4-BE49-F238E27FC236}">
                <a16:creationId xmlns:a16="http://schemas.microsoft.com/office/drawing/2014/main" xmlns="" id="{15FBD727-0068-489B-AC43-8698CBCF626F}"/>
              </a:ext>
            </a:extLst>
          </p:cNvPr>
          <p:cNvSpPr txBox="1"/>
          <p:nvPr/>
        </p:nvSpPr>
        <p:spPr>
          <a:xfrm>
            <a:off x="249446" y="23715780"/>
            <a:ext cx="7114542" cy="1199687"/>
          </a:xfrm>
          <a:prstGeom prst="rect">
            <a:avLst/>
          </a:prstGeom>
          <a:solidFill>
            <a:schemeClr val="accent1">
              <a:lumMod val="60000"/>
              <a:lumOff val="40000"/>
            </a:schemeClr>
          </a:solidFill>
        </p:spPr>
        <p:txBody>
          <a:bodyPr wrap="square" rtlCol="0">
            <a:spAutoFit/>
          </a:bodyPr>
          <a:lstStyle/>
          <a:p>
            <a:pPr algn="ctr"/>
            <a:r>
              <a:rPr lang="en-GB" sz="3598" b="1" dirty="0"/>
              <a:t>May want to include charting, photographs or radiographs here </a:t>
            </a:r>
          </a:p>
        </p:txBody>
      </p:sp>
      <p:sp>
        <p:nvSpPr>
          <p:cNvPr id="66" name="TextBox 65">
            <a:extLst>
              <a:ext uri="{FF2B5EF4-FFF2-40B4-BE49-F238E27FC236}">
                <a16:creationId xmlns:a16="http://schemas.microsoft.com/office/drawing/2014/main" xmlns="" id="{44558635-631D-4994-9807-0925FF8743A9}"/>
              </a:ext>
            </a:extLst>
          </p:cNvPr>
          <p:cNvSpPr txBox="1"/>
          <p:nvPr/>
        </p:nvSpPr>
        <p:spPr>
          <a:xfrm>
            <a:off x="15228316" y="15790016"/>
            <a:ext cx="5892491" cy="654382"/>
          </a:xfrm>
          <a:prstGeom prst="rect">
            <a:avLst/>
          </a:prstGeom>
          <a:solidFill>
            <a:schemeClr val="accent1">
              <a:lumMod val="60000"/>
              <a:lumOff val="40000"/>
            </a:schemeClr>
          </a:solidFill>
        </p:spPr>
        <p:txBody>
          <a:bodyPr wrap="square" rtlCol="0">
            <a:spAutoFit/>
          </a:bodyPr>
          <a:lstStyle/>
          <a:p>
            <a:pPr algn="ctr"/>
            <a:r>
              <a:rPr lang="en-GB" sz="3598" b="1" dirty="0"/>
              <a:t>Discussion  </a:t>
            </a:r>
          </a:p>
        </p:txBody>
      </p:sp>
      <p:sp>
        <p:nvSpPr>
          <p:cNvPr id="70" name="TextBox 69">
            <a:extLst>
              <a:ext uri="{FF2B5EF4-FFF2-40B4-BE49-F238E27FC236}">
                <a16:creationId xmlns:a16="http://schemas.microsoft.com/office/drawing/2014/main" xmlns="" id="{F6B8D069-5870-474C-9FC1-F5FC1F129050}"/>
              </a:ext>
            </a:extLst>
          </p:cNvPr>
          <p:cNvSpPr txBox="1"/>
          <p:nvPr/>
        </p:nvSpPr>
        <p:spPr>
          <a:xfrm>
            <a:off x="7765146" y="8028287"/>
            <a:ext cx="6500045" cy="646011"/>
          </a:xfrm>
          <a:prstGeom prst="rect">
            <a:avLst/>
          </a:prstGeom>
          <a:solidFill>
            <a:schemeClr val="accent1">
              <a:lumMod val="60000"/>
              <a:lumOff val="40000"/>
            </a:schemeClr>
          </a:solidFill>
        </p:spPr>
        <p:txBody>
          <a:bodyPr wrap="square" rtlCol="0">
            <a:spAutoFit/>
          </a:bodyPr>
          <a:lstStyle/>
          <a:p>
            <a:pPr algn="ctr"/>
            <a:r>
              <a:rPr lang="en-GB" sz="3598" b="1" dirty="0"/>
              <a:t>Treatment Plan  </a:t>
            </a:r>
          </a:p>
        </p:txBody>
      </p:sp>
      <p:sp>
        <p:nvSpPr>
          <p:cNvPr id="71" name="TextBox 70">
            <a:extLst>
              <a:ext uri="{FF2B5EF4-FFF2-40B4-BE49-F238E27FC236}">
                <a16:creationId xmlns:a16="http://schemas.microsoft.com/office/drawing/2014/main" xmlns="" id="{32BFC409-7707-4649-A4A9-865AFC11EDB7}"/>
              </a:ext>
            </a:extLst>
          </p:cNvPr>
          <p:cNvSpPr txBox="1"/>
          <p:nvPr/>
        </p:nvSpPr>
        <p:spPr>
          <a:xfrm>
            <a:off x="8017853" y="14525332"/>
            <a:ext cx="6500045" cy="646011"/>
          </a:xfrm>
          <a:prstGeom prst="rect">
            <a:avLst/>
          </a:prstGeom>
          <a:solidFill>
            <a:schemeClr val="accent1">
              <a:lumMod val="60000"/>
              <a:lumOff val="40000"/>
            </a:schemeClr>
          </a:solidFill>
        </p:spPr>
        <p:txBody>
          <a:bodyPr wrap="square" rtlCol="0">
            <a:spAutoFit/>
          </a:bodyPr>
          <a:lstStyle/>
          <a:p>
            <a:pPr algn="ctr"/>
            <a:r>
              <a:rPr lang="en-GB" sz="3598" b="1" dirty="0"/>
              <a:t>Appointments</a:t>
            </a:r>
          </a:p>
        </p:txBody>
      </p:sp>
      <p:sp>
        <p:nvSpPr>
          <p:cNvPr id="72" name="TextBox 71">
            <a:extLst>
              <a:ext uri="{FF2B5EF4-FFF2-40B4-BE49-F238E27FC236}">
                <a16:creationId xmlns:a16="http://schemas.microsoft.com/office/drawing/2014/main" xmlns="" id="{0F2283F4-AA76-4F35-A0DF-B6DD7AF21BAA}"/>
              </a:ext>
            </a:extLst>
          </p:cNvPr>
          <p:cNvSpPr txBox="1"/>
          <p:nvPr/>
        </p:nvSpPr>
        <p:spPr>
          <a:xfrm>
            <a:off x="8161896" y="21207341"/>
            <a:ext cx="6500045" cy="646011"/>
          </a:xfrm>
          <a:prstGeom prst="rect">
            <a:avLst/>
          </a:prstGeom>
          <a:solidFill>
            <a:schemeClr val="accent1">
              <a:lumMod val="60000"/>
              <a:lumOff val="40000"/>
            </a:schemeClr>
          </a:solidFill>
        </p:spPr>
        <p:txBody>
          <a:bodyPr wrap="square" rtlCol="0">
            <a:spAutoFit/>
          </a:bodyPr>
          <a:lstStyle/>
          <a:p>
            <a:pPr algn="ctr"/>
            <a:r>
              <a:rPr lang="en-GB" sz="3598" b="1" dirty="0"/>
              <a:t>Challenges </a:t>
            </a:r>
          </a:p>
        </p:txBody>
      </p:sp>
    </p:spTree>
    <p:extLst>
      <p:ext uri="{BB962C8B-B14F-4D97-AF65-F5344CB8AC3E}">
        <p14:creationId xmlns:p14="http://schemas.microsoft.com/office/powerpoint/2010/main" val="37687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3262" y="1364473"/>
            <a:ext cx="19437110" cy="27521018"/>
          </a:xfrm>
          <a:noFill/>
        </p:spPr>
        <p:txBody>
          <a:bodyPr/>
          <a:lstStyle/>
          <a:p>
            <a:pPr marL="0" indent="0">
              <a:buNone/>
            </a:pPr>
            <a:endParaRPr lang="en-GB" sz="1998" dirty="0"/>
          </a:p>
          <a:p>
            <a:pPr marL="0" indent="0">
              <a:buNone/>
            </a:pPr>
            <a:endParaRPr lang="en-GB" sz="1998" dirty="0"/>
          </a:p>
          <a:p>
            <a:pPr marL="0" indent="0">
              <a:buNone/>
            </a:pPr>
            <a:endParaRPr lang="en-GB" sz="1998" dirty="0"/>
          </a:p>
          <a:p>
            <a:pPr marL="0" indent="0">
              <a:buNone/>
            </a:pPr>
            <a:endParaRPr lang="en-GB" sz="1998" dirty="0"/>
          </a:p>
          <a:p>
            <a:pPr marL="0" indent="0">
              <a:buNone/>
            </a:pPr>
            <a:endParaRPr lang="en-GB" sz="1998" dirty="0"/>
          </a:p>
          <a:p>
            <a:pPr marL="0" indent="0">
              <a:buNone/>
            </a:pPr>
            <a:r>
              <a:rPr lang="en-GB" sz="2089" dirty="0"/>
              <a:t> </a:t>
            </a:r>
          </a:p>
          <a:p>
            <a:pPr marL="0" indent="0">
              <a:buNone/>
            </a:pPr>
            <a:endParaRPr lang="en-GB" sz="1998" dirty="0"/>
          </a:p>
        </p:txBody>
      </p:sp>
      <p:sp>
        <p:nvSpPr>
          <p:cNvPr id="26" name="TextBox 25"/>
          <p:cNvSpPr txBox="1"/>
          <p:nvPr/>
        </p:nvSpPr>
        <p:spPr>
          <a:xfrm>
            <a:off x="3220276" y="11800553"/>
            <a:ext cx="118647" cy="312932"/>
          </a:xfrm>
          <a:prstGeom prst="rect">
            <a:avLst/>
          </a:prstGeom>
          <a:noFill/>
        </p:spPr>
        <p:txBody>
          <a:bodyPr wrap="none" lIns="58721" tIns="29359" rIns="58721" bIns="29359" rtlCol="0">
            <a:spAutoFit/>
          </a:bodyPr>
          <a:lstStyle/>
          <a:p>
            <a:endParaRPr lang="en-US" sz="1648" dirty="0"/>
          </a:p>
        </p:txBody>
      </p:sp>
      <p:sp>
        <p:nvSpPr>
          <p:cNvPr id="33" name="TextBox 32"/>
          <p:cNvSpPr txBox="1"/>
          <p:nvPr/>
        </p:nvSpPr>
        <p:spPr>
          <a:xfrm>
            <a:off x="3240520" y="11861316"/>
            <a:ext cx="118647" cy="312932"/>
          </a:xfrm>
          <a:prstGeom prst="rect">
            <a:avLst/>
          </a:prstGeom>
          <a:noFill/>
        </p:spPr>
        <p:txBody>
          <a:bodyPr wrap="none" lIns="58721" tIns="29359" rIns="58721" bIns="29359" rtlCol="0">
            <a:spAutoFit/>
          </a:bodyPr>
          <a:lstStyle/>
          <a:p>
            <a:endParaRPr lang="en-US" sz="1648" dirty="0"/>
          </a:p>
        </p:txBody>
      </p:sp>
      <p:sp>
        <p:nvSpPr>
          <p:cNvPr id="46" name="TextBox 45"/>
          <p:cNvSpPr txBox="1"/>
          <p:nvPr/>
        </p:nvSpPr>
        <p:spPr>
          <a:xfrm>
            <a:off x="12390520" y="17026221"/>
            <a:ext cx="118647" cy="312932"/>
          </a:xfrm>
          <a:prstGeom prst="rect">
            <a:avLst/>
          </a:prstGeom>
          <a:noFill/>
        </p:spPr>
        <p:txBody>
          <a:bodyPr wrap="none" lIns="58721" tIns="29359" rIns="58721" bIns="29359" rtlCol="0">
            <a:spAutoFit/>
          </a:bodyPr>
          <a:lstStyle/>
          <a:p>
            <a:endParaRPr lang="en-US" sz="1648" dirty="0"/>
          </a:p>
        </p:txBody>
      </p:sp>
      <p:sp>
        <p:nvSpPr>
          <p:cNvPr id="61" name="TextBox 60"/>
          <p:cNvSpPr txBox="1"/>
          <p:nvPr/>
        </p:nvSpPr>
        <p:spPr>
          <a:xfrm>
            <a:off x="14263907" y="27241679"/>
            <a:ext cx="6330711" cy="2516520"/>
          </a:xfrm>
          <a:prstGeom prst="rect">
            <a:avLst/>
          </a:prstGeom>
          <a:noFill/>
        </p:spPr>
        <p:txBody>
          <a:bodyPr wrap="square" lIns="58721" tIns="29359" rIns="58721" bIns="29359" rtlCol="0">
            <a:spAutoFit/>
          </a:bodyPr>
          <a:lstStyle/>
          <a:p>
            <a:r>
              <a:rPr lang="en-IE" sz="1228" dirty="0"/>
              <a:t>1. </a:t>
            </a:r>
            <a:r>
              <a:rPr lang="en-GB" sz="1228" dirty="0"/>
              <a:t>Equality Act (2010). England and Wales. Available at: </a:t>
            </a:r>
            <a:r>
              <a:rPr lang="en-GB" sz="1228" dirty="0">
                <a:hlinkClick r:id="rId3"/>
              </a:rPr>
              <a:t>http://www.legislation.gov.uk/ukpga/2010/15/pdfs/ukpga_20100015_en.pdf</a:t>
            </a:r>
            <a:r>
              <a:rPr lang="en-GB" sz="1228" dirty="0"/>
              <a:t> (Accessed 14 Sept 2018) </a:t>
            </a:r>
          </a:p>
          <a:p>
            <a:r>
              <a:rPr lang="en-GB" sz="1228" dirty="0"/>
              <a:t>2. Welsh Assembly Government [WAG]. (2007). </a:t>
            </a:r>
            <a:r>
              <a:rPr lang="en-GB" sz="1228" i="1" dirty="0"/>
              <a:t>Welsh Health Circular 75. 2009 Access Project – Supplementary Guidance for Implementing 26-week patient pathways</a:t>
            </a:r>
            <a:r>
              <a:rPr lang="en-GB" sz="1228" dirty="0"/>
              <a:t> Available at: </a:t>
            </a:r>
            <a:r>
              <a:rPr lang="en-GB" sz="1228" dirty="0">
                <a:hlinkClick r:id="rId4"/>
              </a:rPr>
              <a:t>http://www.wales.nhs.uk/sitesplus/documents/863/15-J-037%20WHC%202007%2075.pdf</a:t>
            </a:r>
            <a:r>
              <a:rPr lang="en-GB" sz="1228" dirty="0"/>
              <a:t> (Accessed 14 Sept 2018) </a:t>
            </a:r>
          </a:p>
          <a:p>
            <a:r>
              <a:rPr lang="en-GB" sz="1228" dirty="0"/>
              <a:t>3.  British Dental Association [BDA] (2007). </a:t>
            </a:r>
            <a:r>
              <a:rPr lang="en-GB" sz="1228" i="1" dirty="0"/>
              <a:t>Case-Mix Model Training Pack.</a:t>
            </a:r>
            <a:r>
              <a:rPr lang="en-GB" sz="1228" dirty="0"/>
              <a:t> </a:t>
            </a:r>
          </a:p>
          <a:p>
            <a:r>
              <a:rPr lang="en-GB" sz="1228" dirty="0"/>
              <a:t>4. </a:t>
            </a:r>
            <a:r>
              <a:rPr lang="en-IE" sz="1228" dirty="0"/>
              <a:t>Bateman, P. </a:t>
            </a:r>
            <a:r>
              <a:rPr lang="en-IE" sz="1228" dirty="0" err="1"/>
              <a:t>Arnold,C</a:t>
            </a:r>
            <a:r>
              <a:rPr lang="en-IE" sz="1228" dirty="0"/>
              <a:t>. Brown, R. Foster, L.V. Greening, S. Monaghan, N. and </a:t>
            </a:r>
            <a:r>
              <a:rPr lang="en-IE" sz="1228" dirty="0" err="1"/>
              <a:t>Zoitopoulos</a:t>
            </a:r>
            <a:r>
              <a:rPr lang="en-IE" sz="1228" dirty="0"/>
              <a:t>, L. (2010). </a:t>
            </a:r>
            <a:r>
              <a:rPr lang="en-GB" sz="1228" dirty="0"/>
              <a:t>BDA special care case mix model. </a:t>
            </a:r>
            <a:r>
              <a:rPr lang="en-GB" sz="1228" i="1" dirty="0"/>
              <a:t>British Dental Journal </a:t>
            </a:r>
            <a:r>
              <a:rPr lang="en-GB" sz="1228" dirty="0"/>
              <a:t> 208 (7) 291-296</a:t>
            </a:r>
          </a:p>
          <a:p>
            <a:r>
              <a:rPr lang="en-GB" sz="1228" dirty="0"/>
              <a:t>5. Kelly, G. and Nunn, J. (2012) Access to care: waiting times for special care patients accessing specialist services in a dental hospital. </a:t>
            </a:r>
            <a:r>
              <a:rPr lang="en-GB" sz="1228" i="1" dirty="0"/>
              <a:t>Journal of Disability and Oral Health </a:t>
            </a:r>
            <a:r>
              <a:rPr lang="en-GB" sz="1228" dirty="0"/>
              <a:t>13(1), 27-34</a:t>
            </a:r>
          </a:p>
          <a:p>
            <a:endParaRPr lang="en-GB" sz="1228" dirty="0">
              <a:latin typeface="Calibri (Body)"/>
            </a:endParaRPr>
          </a:p>
        </p:txBody>
      </p:sp>
      <p:sp>
        <p:nvSpPr>
          <p:cNvPr id="67" name="TextBox 66"/>
          <p:cNvSpPr txBox="1"/>
          <p:nvPr/>
        </p:nvSpPr>
        <p:spPr>
          <a:xfrm>
            <a:off x="1012239" y="4455224"/>
            <a:ext cx="6228353" cy="2011361"/>
          </a:xfrm>
          <a:prstGeom prst="rect">
            <a:avLst/>
          </a:prstGeom>
          <a:noFill/>
        </p:spPr>
        <p:txBody>
          <a:bodyPr wrap="square" rtlCol="0">
            <a:spAutoFit/>
          </a:bodyPr>
          <a:lstStyle/>
          <a:p>
            <a:pPr algn="just"/>
            <a:r>
              <a:rPr lang="en-GB" sz="2079" dirty="0"/>
              <a:t>Patients requiring special care dentistry (SCD) are entitled to access services that meet their individual needs</a:t>
            </a:r>
            <a:r>
              <a:rPr lang="en-GB" sz="2079" baseline="30000" dirty="0"/>
              <a:t>1</a:t>
            </a:r>
            <a:r>
              <a:rPr lang="en-GB" sz="2079" dirty="0"/>
              <a:t>. The SCD department in UDH, run a monthly new patient consultant clinic for assessment and treatment planning of patients according to established referral criteria.</a:t>
            </a:r>
          </a:p>
        </p:txBody>
      </p:sp>
      <p:sp>
        <p:nvSpPr>
          <p:cNvPr id="14" name="TextBox 13"/>
          <p:cNvSpPr txBox="1"/>
          <p:nvPr/>
        </p:nvSpPr>
        <p:spPr>
          <a:xfrm>
            <a:off x="1028746" y="148270"/>
            <a:ext cx="19326133" cy="3697784"/>
          </a:xfrm>
          <a:prstGeom prst="rect">
            <a:avLst/>
          </a:prstGeom>
          <a:solidFill>
            <a:srgbClr val="0070C0"/>
          </a:solidFill>
        </p:spPr>
        <p:txBody>
          <a:bodyPr wrap="square" rtlCol="0">
            <a:spAutoFit/>
          </a:bodyPr>
          <a:lstStyle/>
          <a:p>
            <a:pPr algn="ctr"/>
            <a:r>
              <a:rPr lang="en-GB" sz="5196" b="1" dirty="0">
                <a:solidFill>
                  <a:schemeClr val="bg1"/>
                </a:solidFill>
              </a:rPr>
              <a:t>Waiting times for new patient</a:t>
            </a:r>
          </a:p>
          <a:p>
            <a:pPr algn="ctr"/>
            <a:r>
              <a:rPr lang="en-GB" sz="5196" b="1" dirty="0">
                <a:solidFill>
                  <a:schemeClr val="bg1"/>
                </a:solidFill>
              </a:rPr>
              <a:t>Special Care Dentistry (SCD) consultant clinic in </a:t>
            </a:r>
          </a:p>
          <a:p>
            <a:pPr algn="ctr"/>
            <a:r>
              <a:rPr lang="en-GB" sz="5196" b="1" dirty="0">
                <a:solidFill>
                  <a:schemeClr val="bg1"/>
                </a:solidFill>
              </a:rPr>
              <a:t>University Dental Hospital (UDH), Cardiff</a:t>
            </a:r>
          </a:p>
          <a:p>
            <a:pPr algn="ctr"/>
            <a:r>
              <a:rPr lang="en-GB" sz="4725" b="1" dirty="0">
                <a:solidFill>
                  <a:schemeClr val="bg1"/>
                </a:solidFill>
              </a:rPr>
              <a:t> – A retrospective audit </a:t>
            </a:r>
          </a:p>
          <a:p>
            <a:pPr algn="ctr"/>
            <a:r>
              <a:rPr lang="en-GB" sz="2456" dirty="0">
                <a:solidFill>
                  <a:schemeClr val="bg1"/>
                </a:solidFill>
                <a:cs typeface="Arial" pitchFamily="34" charset="0"/>
              </a:rPr>
              <a:t>Cunningham A </a:t>
            </a:r>
            <a:r>
              <a:rPr lang="en-GB" sz="2456" baseline="30000" dirty="0">
                <a:solidFill>
                  <a:schemeClr val="bg1"/>
                </a:solidFill>
                <a:cs typeface="Arial" pitchFamily="34" charset="0"/>
              </a:rPr>
              <a:t>1</a:t>
            </a:r>
            <a:r>
              <a:rPr lang="en-GB" sz="2456" dirty="0">
                <a:solidFill>
                  <a:schemeClr val="bg1"/>
                </a:solidFill>
                <a:cs typeface="Arial" pitchFamily="34" charset="0"/>
              </a:rPr>
              <a:t>  , Kelly G </a:t>
            </a:r>
            <a:r>
              <a:rPr lang="en-GB" sz="2456" baseline="30000" dirty="0">
                <a:solidFill>
                  <a:schemeClr val="bg1"/>
                </a:solidFill>
                <a:cs typeface="Arial" pitchFamily="34" charset="0"/>
              </a:rPr>
              <a:t>2</a:t>
            </a:r>
            <a:r>
              <a:rPr lang="en-GB" sz="2456" dirty="0">
                <a:solidFill>
                  <a:schemeClr val="bg1"/>
                </a:solidFill>
                <a:cs typeface="Arial" pitchFamily="34" charset="0"/>
              </a:rPr>
              <a:t> (Cardiff and Vale University Health Board )</a:t>
            </a:r>
          </a:p>
          <a:p>
            <a:pPr algn="ctr"/>
            <a:r>
              <a:rPr lang="en-GB" sz="665" dirty="0">
                <a:solidFill>
                  <a:schemeClr val="bg1"/>
                </a:solidFill>
                <a:cs typeface="Arial" pitchFamily="34" charset="0"/>
              </a:rPr>
              <a:t> </a:t>
            </a:r>
            <a:endParaRPr lang="en-US" sz="665" b="1" dirty="0">
              <a:solidFill>
                <a:schemeClr val="bg1"/>
              </a:solidFill>
            </a:endParaRPr>
          </a:p>
        </p:txBody>
      </p:sp>
      <p:pic>
        <p:nvPicPr>
          <p:cNvPr id="13" name="Picture 12"/>
          <p:cNvPicPr>
            <a:picLocks noChangeAspect="1"/>
          </p:cNvPicPr>
          <p:nvPr/>
        </p:nvPicPr>
        <p:blipFill>
          <a:blip r:embed="rId5" cstate="print"/>
          <a:stretch>
            <a:fillRect/>
          </a:stretch>
        </p:blipFill>
        <p:spPr>
          <a:xfrm>
            <a:off x="1012239" y="148270"/>
            <a:ext cx="2359074" cy="860947"/>
          </a:xfrm>
          <a:prstGeom prst="rect">
            <a:avLst/>
          </a:prstGeom>
        </p:spPr>
      </p:pic>
      <p:sp>
        <p:nvSpPr>
          <p:cNvPr id="80" name="TextBox 79"/>
          <p:cNvSpPr txBox="1"/>
          <p:nvPr/>
        </p:nvSpPr>
        <p:spPr>
          <a:xfrm>
            <a:off x="14141460" y="26723981"/>
            <a:ext cx="6328330" cy="470257"/>
          </a:xfrm>
          <a:prstGeom prst="rect">
            <a:avLst/>
          </a:prstGeom>
          <a:solidFill>
            <a:schemeClr val="accent1">
              <a:lumMod val="60000"/>
              <a:lumOff val="40000"/>
            </a:schemeClr>
          </a:solidFill>
        </p:spPr>
        <p:txBody>
          <a:bodyPr wrap="square" rtlCol="0">
            <a:spAutoFit/>
          </a:bodyPr>
          <a:lstStyle/>
          <a:p>
            <a:pPr algn="ctr"/>
            <a:r>
              <a:rPr lang="en-GB" sz="2456" b="1" dirty="0"/>
              <a:t>References</a:t>
            </a:r>
          </a:p>
        </p:txBody>
      </p:sp>
      <p:sp>
        <p:nvSpPr>
          <p:cNvPr id="81" name="TextBox 80"/>
          <p:cNvSpPr txBox="1"/>
          <p:nvPr/>
        </p:nvSpPr>
        <p:spPr>
          <a:xfrm>
            <a:off x="1028746" y="6449253"/>
            <a:ext cx="6216909" cy="528606"/>
          </a:xfrm>
          <a:prstGeom prst="rect">
            <a:avLst/>
          </a:prstGeom>
          <a:solidFill>
            <a:schemeClr val="accent1">
              <a:lumMod val="60000"/>
              <a:lumOff val="40000"/>
            </a:schemeClr>
          </a:solidFill>
        </p:spPr>
        <p:txBody>
          <a:bodyPr wrap="square" rtlCol="0">
            <a:spAutoFit/>
          </a:bodyPr>
          <a:lstStyle/>
          <a:p>
            <a:pPr algn="ctr"/>
            <a:r>
              <a:rPr lang="en-GB" sz="2835" b="1" dirty="0"/>
              <a:t>Background</a:t>
            </a:r>
          </a:p>
        </p:txBody>
      </p:sp>
      <p:sp>
        <p:nvSpPr>
          <p:cNvPr id="84" name="TextBox 83"/>
          <p:cNvSpPr txBox="1"/>
          <p:nvPr/>
        </p:nvSpPr>
        <p:spPr>
          <a:xfrm>
            <a:off x="1006613" y="3910898"/>
            <a:ext cx="6216909" cy="528606"/>
          </a:xfrm>
          <a:prstGeom prst="rect">
            <a:avLst/>
          </a:prstGeom>
          <a:solidFill>
            <a:schemeClr val="accent1">
              <a:lumMod val="60000"/>
              <a:lumOff val="40000"/>
            </a:schemeClr>
          </a:solidFill>
        </p:spPr>
        <p:txBody>
          <a:bodyPr wrap="square" rtlCol="0">
            <a:spAutoFit/>
          </a:bodyPr>
          <a:lstStyle/>
          <a:p>
            <a:pPr algn="ctr"/>
            <a:r>
              <a:rPr lang="en-GB" sz="2835" b="1" dirty="0"/>
              <a:t>Introduction</a:t>
            </a:r>
          </a:p>
        </p:txBody>
      </p:sp>
      <p:sp>
        <p:nvSpPr>
          <p:cNvPr id="87" name="TextBox 86"/>
          <p:cNvSpPr txBox="1"/>
          <p:nvPr/>
        </p:nvSpPr>
        <p:spPr>
          <a:xfrm>
            <a:off x="14085245" y="22798509"/>
            <a:ext cx="6256613" cy="528606"/>
          </a:xfrm>
          <a:prstGeom prst="rect">
            <a:avLst/>
          </a:prstGeom>
          <a:solidFill>
            <a:schemeClr val="accent1">
              <a:lumMod val="60000"/>
              <a:lumOff val="40000"/>
            </a:schemeClr>
          </a:solidFill>
        </p:spPr>
        <p:txBody>
          <a:bodyPr wrap="square" rtlCol="0">
            <a:spAutoFit/>
          </a:bodyPr>
          <a:lstStyle/>
          <a:p>
            <a:pPr algn="ctr"/>
            <a:r>
              <a:rPr lang="en-GB" sz="2835" b="1" dirty="0"/>
              <a:t>Conclusion </a:t>
            </a:r>
          </a:p>
        </p:txBody>
      </p:sp>
      <p:sp>
        <p:nvSpPr>
          <p:cNvPr id="62" name="TextBox 61">
            <a:extLst>
              <a:ext uri="{FF2B5EF4-FFF2-40B4-BE49-F238E27FC236}">
                <a16:creationId xmlns:a16="http://schemas.microsoft.com/office/drawing/2014/main" xmlns="" id="{9CF94982-9059-4E36-85FE-B2EF54B4510F}"/>
              </a:ext>
            </a:extLst>
          </p:cNvPr>
          <p:cNvSpPr txBox="1"/>
          <p:nvPr/>
        </p:nvSpPr>
        <p:spPr>
          <a:xfrm>
            <a:off x="7526154" y="6449254"/>
            <a:ext cx="6293049" cy="528606"/>
          </a:xfrm>
          <a:prstGeom prst="rect">
            <a:avLst/>
          </a:prstGeom>
          <a:solidFill>
            <a:schemeClr val="accent1">
              <a:lumMod val="60000"/>
              <a:lumOff val="40000"/>
            </a:schemeClr>
          </a:solidFill>
        </p:spPr>
        <p:txBody>
          <a:bodyPr wrap="square" rtlCol="0">
            <a:spAutoFit/>
          </a:bodyPr>
          <a:lstStyle/>
          <a:p>
            <a:pPr algn="ctr"/>
            <a:r>
              <a:rPr lang="en-GB" sz="2835" b="1" dirty="0"/>
              <a:t>Methodology </a:t>
            </a:r>
          </a:p>
        </p:txBody>
      </p:sp>
      <p:sp>
        <p:nvSpPr>
          <p:cNvPr id="9" name="Rectangle 8">
            <a:extLst>
              <a:ext uri="{FF2B5EF4-FFF2-40B4-BE49-F238E27FC236}">
                <a16:creationId xmlns:a16="http://schemas.microsoft.com/office/drawing/2014/main" xmlns="" id="{91EE230A-0AF7-483F-9D71-8757048F99BE}"/>
              </a:ext>
            </a:extLst>
          </p:cNvPr>
          <p:cNvSpPr/>
          <p:nvPr/>
        </p:nvSpPr>
        <p:spPr>
          <a:xfrm>
            <a:off x="14141460" y="16988517"/>
            <a:ext cx="6209168" cy="53883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985" indent="-323985">
              <a:buFont typeface="Arial" panose="020B0604020202020204" pitchFamily="34" charset="0"/>
              <a:buChar char="•"/>
            </a:pPr>
            <a:r>
              <a:rPr lang="en-GB" sz="2079" dirty="0">
                <a:solidFill>
                  <a:schemeClr val="tx1"/>
                </a:solidFill>
              </a:rPr>
              <a:t>Discuss results with departmental lead and present at monthly audit meeting. Future staff changes, with appointment of full-time consultant in SCD and sedation may allow for increased capacity and frequency of SCD joint consultant clinics. </a:t>
            </a:r>
          </a:p>
          <a:p>
            <a:endParaRPr lang="en-GB" sz="2079" dirty="0">
              <a:solidFill>
                <a:schemeClr val="tx1"/>
              </a:solidFill>
            </a:endParaRPr>
          </a:p>
          <a:p>
            <a:pPr marL="323985" indent="-323985">
              <a:buFont typeface="Arial" panose="020B0604020202020204" pitchFamily="34" charset="0"/>
              <a:buChar char="•"/>
            </a:pPr>
            <a:r>
              <a:rPr lang="en-GB" sz="2079" dirty="0">
                <a:solidFill>
                  <a:schemeClr val="tx1"/>
                </a:solidFill>
              </a:rPr>
              <a:t>Discuss increasing capacity of SSSU GA lists.</a:t>
            </a:r>
          </a:p>
          <a:p>
            <a:pPr marL="323985" indent="-323985">
              <a:buFont typeface="Arial" panose="020B0604020202020204" pitchFamily="34" charset="0"/>
              <a:buChar char="•"/>
            </a:pPr>
            <a:endParaRPr lang="en-GB" sz="2079" dirty="0">
              <a:solidFill>
                <a:schemeClr val="tx1"/>
              </a:solidFill>
            </a:endParaRPr>
          </a:p>
          <a:p>
            <a:pPr marL="323985" indent="-323985">
              <a:buFont typeface="Arial" panose="020B0604020202020204" pitchFamily="34" charset="0"/>
              <a:buChar char="•"/>
            </a:pPr>
            <a:r>
              <a:rPr lang="en-GB" sz="2079" dirty="0">
                <a:solidFill>
                  <a:schemeClr val="tx1"/>
                </a:solidFill>
              </a:rPr>
              <a:t>Arrange delivery of training sessions on use of BDA case mix model to SCD dental team members. This should include case-based discussions, allowing for calibration of the tool use by staff members. </a:t>
            </a:r>
          </a:p>
          <a:p>
            <a:endParaRPr lang="en-GB" sz="2079" dirty="0">
              <a:solidFill>
                <a:schemeClr val="tx1"/>
              </a:solidFill>
            </a:endParaRPr>
          </a:p>
          <a:p>
            <a:pPr marL="323985" indent="-323985">
              <a:buFont typeface="Arial" panose="020B0604020202020204" pitchFamily="34" charset="0"/>
              <a:buChar char="•"/>
            </a:pPr>
            <a:r>
              <a:rPr lang="en-GB" sz="2079" dirty="0">
                <a:solidFill>
                  <a:schemeClr val="tx1"/>
                </a:solidFill>
              </a:rPr>
              <a:t>Analysis should be undertaken into reasons for increased RTT and re-audited, once staff and service provision changes have been implemented. </a:t>
            </a:r>
            <a:endParaRPr lang="en-US" altLang="en-US" sz="2079" baseline="30000" dirty="0">
              <a:solidFill>
                <a:schemeClr val="tx1"/>
              </a:solidFill>
            </a:endParaRPr>
          </a:p>
        </p:txBody>
      </p:sp>
      <p:sp>
        <p:nvSpPr>
          <p:cNvPr id="49" name="TextBox 48">
            <a:extLst>
              <a:ext uri="{FF2B5EF4-FFF2-40B4-BE49-F238E27FC236}">
                <a16:creationId xmlns:a16="http://schemas.microsoft.com/office/drawing/2014/main" xmlns="" id="{9CF94982-9059-4E36-85FE-B2EF54B4510F}"/>
              </a:ext>
            </a:extLst>
          </p:cNvPr>
          <p:cNvSpPr txBox="1"/>
          <p:nvPr/>
        </p:nvSpPr>
        <p:spPr>
          <a:xfrm>
            <a:off x="14202034" y="29698307"/>
            <a:ext cx="6318373" cy="499239"/>
          </a:xfrm>
          <a:prstGeom prst="rect">
            <a:avLst/>
          </a:prstGeom>
          <a:solidFill>
            <a:schemeClr val="accent1">
              <a:lumMod val="60000"/>
              <a:lumOff val="40000"/>
            </a:schemeClr>
          </a:solidFill>
        </p:spPr>
        <p:txBody>
          <a:bodyPr wrap="square" rtlCol="0">
            <a:spAutoFit/>
          </a:bodyPr>
          <a:lstStyle/>
          <a:p>
            <a:pPr algn="ctr"/>
            <a:r>
              <a:rPr lang="en-GB" sz="1322" dirty="0"/>
              <a:t>Authors 1. Specialist registrar in Special Care Dentistry </a:t>
            </a:r>
          </a:p>
          <a:p>
            <a:pPr algn="ctr"/>
            <a:r>
              <a:rPr lang="en-GB" sz="1322" dirty="0"/>
              <a:t>2. Consultant/ Honorary Senior Lecturer Acute &amp; Special Care Dentistry</a:t>
            </a:r>
          </a:p>
        </p:txBody>
      </p:sp>
      <p:pic>
        <p:nvPicPr>
          <p:cNvPr id="34" name="Picture 33">
            <a:extLst>
              <a:ext uri="{FF2B5EF4-FFF2-40B4-BE49-F238E27FC236}">
                <a16:creationId xmlns:a16="http://schemas.microsoft.com/office/drawing/2014/main" xmlns="" id="{82918EBD-307A-41B8-ABC0-C7BE576F3478}"/>
              </a:ext>
            </a:extLst>
          </p:cNvPr>
          <p:cNvPicPr/>
          <p:nvPr/>
        </p:nvPicPr>
        <p:blipFill rotWithShape="1">
          <a:blip r:embed="rId6"/>
          <a:srcRect l="9745" t="13996" r="7306" b="13862"/>
          <a:stretch/>
        </p:blipFill>
        <p:spPr bwMode="auto">
          <a:xfrm>
            <a:off x="1106280" y="26165502"/>
            <a:ext cx="5805785" cy="3431606"/>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40" name="Content Placeholder 2">
            <a:extLst>
              <a:ext uri="{FF2B5EF4-FFF2-40B4-BE49-F238E27FC236}">
                <a16:creationId xmlns:a16="http://schemas.microsoft.com/office/drawing/2014/main" xmlns="" id="{C8E337F7-8C8E-4F3D-80EF-3FD98A15A3C6}"/>
              </a:ext>
            </a:extLst>
          </p:cNvPr>
          <p:cNvSpPr txBox="1">
            <a:spLocks/>
          </p:cNvSpPr>
          <p:nvPr/>
        </p:nvSpPr>
        <p:spPr>
          <a:xfrm>
            <a:off x="10788462" y="8469622"/>
            <a:ext cx="3030741" cy="2637920"/>
          </a:xfrm>
          <a:prstGeom prst="rect">
            <a:avLst/>
          </a:prstGeom>
          <a:solidFill>
            <a:srgbClr val="FF5050"/>
          </a:solidFill>
        </p:spPr>
        <p:txBody>
          <a:bodyPr vert="horz" lIns="60704" tIns="30352" rIns="60704" bIns="3035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1726" b="1" dirty="0"/>
              <a:t>Exclusion Criteria</a:t>
            </a:r>
            <a:endParaRPr lang="en-GB" sz="1726" dirty="0"/>
          </a:p>
          <a:p>
            <a:r>
              <a:rPr lang="en-GB" sz="1726" dirty="0"/>
              <a:t>Recall or review patients, already under the care of SCD </a:t>
            </a:r>
          </a:p>
          <a:p>
            <a:r>
              <a:rPr lang="en-GB" sz="1726" dirty="0"/>
              <a:t>Did not attend (DNAs) or cancellations not reallocated to SCD clinic in the specified time frame </a:t>
            </a:r>
          </a:p>
          <a:p>
            <a:r>
              <a:rPr lang="en-GB" sz="1726" dirty="0"/>
              <a:t>Patient files that were not accessible for data collection </a:t>
            </a:r>
          </a:p>
          <a:p>
            <a:endParaRPr lang="en-GB" sz="1593" dirty="0"/>
          </a:p>
        </p:txBody>
      </p:sp>
      <p:sp>
        <p:nvSpPr>
          <p:cNvPr id="42" name="TextBox 41">
            <a:extLst>
              <a:ext uri="{FF2B5EF4-FFF2-40B4-BE49-F238E27FC236}">
                <a16:creationId xmlns:a16="http://schemas.microsoft.com/office/drawing/2014/main" xmlns="" id="{912FA74C-7873-4F5E-B937-9A0CD742B296}"/>
              </a:ext>
            </a:extLst>
          </p:cNvPr>
          <p:cNvSpPr txBox="1"/>
          <p:nvPr/>
        </p:nvSpPr>
        <p:spPr>
          <a:xfrm>
            <a:off x="14130108" y="16213064"/>
            <a:ext cx="6211750" cy="528606"/>
          </a:xfrm>
          <a:prstGeom prst="rect">
            <a:avLst/>
          </a:prstGeom>
          <a:solidFill>
            <a:schemeClr val="accent1">
              <a:lumMod val="60000"/>
              <a:lumOff val="40000"/>
            </a:schemeClr>
          </a:solidFill>
        </p:spPr>
        <p:txBody>
          <a:bodyPr wrap="square" rtlCol="0">
            <a:spAutoFit/>
          </a:bodyPr>
          <a:lstStyle/>
          <a:p>
            <a:pPr algn="ctr"/>
            <a:r>
              <a:rPr lang="en-GB" sz="2835" b="1" dirty="0"/>
              <a:t>Recommendations and actions </a:t>
            </a:r>
          </a:p>
        </p:txBody>
      </p:sp>
      <p:sp>
        <p:nvSpPr>
          <p:cNvPr id="3" name="TextBox 2">
            <a:extLst>
              <a:ext uri="{FF2B5EF4-FFF2-40B4-BE49-F238E27FC236}">
                <a16:creationId xmlns:a16="http://schemas.microsoft.com/office/drawing/2014/main" xmlns="" id="{E27C2605-D290-43D9-BD25-39C46EEF5228}"/>
              </a:ext>
            </a:extLst>
          </p:cNvPr>
          <p:cNvSpPr txBox="1"/>
          <p:nvPr/>
        </p:nvSpPr>
        <p:spPr>
          <a:xfrm>
            <a:off x="14085245" y="23595281"/>
            <a:ext cx="6290056" cy="2971311"/>
          </a:xfrm>
          <a:prstGeom prst="rect">
            <a:avLst/>
          </a:prstGeom>
          <a:noFill/>
        </p:spPr>
        <p:txBody>
          <a:bodyPr wrap="square" rtlCol="0">
            <a:spAutoFit/>
          </a:bodyPr>
          <a:lstStyle/>
          <a:p>
            <a:pPr algn="just"/>
            <a:r>
              <a:rPr lang="en-US" sz="2079" dirty="0"/>
              <a:t>Staff changes, and shortages can impact negatively on the efficiency of a referral service. There is a need to promote a shared care approach in SCD, between primary and secondary dental services, to provide appropriate and timely dental care. This is being aided by the South-East Wales Managed Clinical Network (MCN), who aim to implement a robust SCD referral pathway between General, Community and Hospital Dental services.</a:t>
            </a:r>
            <a:endParaRPr lang="en-GB" sz="2079" dirty="0"/>
          </a:p>
        </p:txBody>
      </p:sp>
      <p:sp>
        <p:nvSpPr>
          <p:cNvPr id="50" name="TextBox 49">
            <a:extLst>
              <a:ext uri="{FF2B5EF4-FFF2-40B4-BE49-F238E27FC236}">
                <a16:creationId xmlns:a16="http://schemas.microsoft.com/office/drawing/2014/main" xmlns="" id="{191586B0-5417-457D-AE7B-421CD45C4749}"/>
              </a:ext>
            </a:extLst>
          </p:cNvPr>
          <p:cNvSpPr txBox="1"/>
          <p:nvPr/>
        </p:nvSpPr>
        <p:spPr>
          <a:xfrm>
            <a:off x="14172447" y="4731867"/>
            <a:ext cx="6221665" cy="11610864"/>
          </a:xfrm>
          <a:prstGeom prst="rect">
            <a:avLst/>
          </a:prstGeom>
          <a:noFill/>
        </p:spPr>
        <p:txBody>
          <a:bodyPr wrap="square" rtlCol="0">
            <a:spAutoFit/>
          </a:bodyPr>
          <a:lstStyle/>
          <a:p>
            <a:pPr algn="just"/>
            <a:r>
              <a:rPr lang="en-GB" sz="2079" dirty="0"/>
              <a:t>There were difficulties identifying new patient referrals electronically in the first audit cycle. The development of a proforma has made patient outcome information more accessible for data collection.</a:t>
            </a:r>
          </a:p>
          <a:p>
            <a:pPr algn="just"/>
            <a:r>
              <a:rPr lang="en-US" sz="2079" dirty="0"/>
              <a:t> </a:t>
            </a:r>
            <a:endParaRPr lang="en-GB" sz="2079" dirty="0"/>
          </a:p>
          <a:p>
            <a:pPr algn="just"/>
            <a:r>
              <a:rPr lang="en-US" sz="2079" dirty="0"/>
              <a:t>Separate clinics for new and review SCD patients has greatly increased the number of new patient referrals seen on SCD consultant clinics. It was anticipated this would reduce RTT.</a:t>
            </a:r>
            <a:r>
              <a:rPr lang="en-GB" sz="2079" dirty="0"/>
              <a:t> Limitations in accessing information regarding cancelled appointment may have impacted results, as these patients have complex medical and social problems, which can result in more cancellations and access barriers than the general population</a:t>
            </a:r>
            <a:r>
              <a:rPr lang="en-GB" sz="2079" baseline="30000" dirty="0"/>
              <a:t>5</a:t>
            </a:r>
            <a:r>
              <a:rPr lang="en-GB" sz="2079" dirty="0"/>
              <a:t>. </a:t>
            </a:r>
            <a:r>
              <a:rPr lang="en-US" sz="2079" dirty="0"/>
              <a:t>There is confusion </a:t>
            </a:r>
            <a:r>
              <a:rPr lang="en-GB" sz="2079" dirty="0"/>
              <a:t>in the guidance as to what constitutes first treatment and this is not specifically related to SCD</a:t>
            </a:r>
            <a:r>
              <a:rPr lang="en-GB" sz="2079" baseline="30000" dirty="0"/>
              <a:t>2</a:t>
            </a:r>
            <a:r>
              <a:rPr lang="en-GB" sz="2079" dirty="0"/>
              <a:t>. This will need to be discussed at a departmental meeting to agree if the standards set, in this audit, are appropriate. </a:t>
            </a:r>
          </a:p>
          <a:p>
            <a:pPr algn="just"/>
            <a:endParaRPr lang="en-GB" sz="2079" dirty="0"/>
          </a:p>
          <a:p>
            <a:pPr algn="just"/>
            <a:r>
              <a:rPr lang="en-GB" sz="2079" dirty="0"/>
              <a:t>Staff changes and shortages, with only one consultant clinic monthly, resulted in increased RTT. Patients requiring GA have longer RTT and assessment to treatment times in comparison to other treatment modalities. As patients requiring SCD often have associated co-morbidities, safe provision of GA is usually provided in short stay surgical unit (SSSU) in the main hospital, were there is only provision for one list monthly and is subject to short notice cancellation. </a:t>
            </a:r>
          </a:p>
          <a:p>
            <a:pPr algn="just"/>
            <a:endParaRPr lang="en-GB" sz="2079" dirty="0"/>
          </a:p>
          <a:p>
            <a:pPr algn="just"/>
            <a:r>
              <a:rPr lang="en-GB" sz="2079" dirty="0"/>
              <a:t>Although standards were not met, there was improvement in recording of BDA case mix score and receipt of referral to treatment times in the second audit cycle. This audit identifies the need for additional staff and clinical sessions to meet the needs of this patient group.</a:t>
            </a:r>
          </a:p>
          <a:p>
            <a:pPr algn="just"/>
            <a:endParaRPr lang="en-GB" sz="2079" dirty="0"/>
          </a:p>
        </p:txBody>
      </p:sp>
      <p:sp>
        <p:nvSpPr>
          <p:cNvPr id="51" name="Rectangle 50">
            <a:extLst>
              <a:ext uri="{FF2B5EF4-FFF2-40B4-BE49-F238E27FC236}">
                <a16:creationId xmlns:a16="http://schemas.microsoft.com/office/drawing/2014/main" xmlns="" id="{AFC57B0A-8718-4226-9C0F-4545DA8BFDD9}"/>
              </a:ext>
            </a:extLst>
          </p:cNvPr>
          <p:cNvSpPr/>
          <p:nvPr/>
        </p:nvSpPr>
        <p:spPr>
          <a:xfrm>
            <a:off x="1051095" y="7097690"/>
            <a:ext cx="6160084" cy="38515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67" b="1" dirty="0">
                <a:solidFill>
                  <a:schemeClr val="tx1"/>
                </a:solidFill>
              </a:rPr>
              <a:t>Referral to treatment times (RTT)</a:t>
            </a:r>
            <a:endParaRPr lang="en-GB" sz="2267" dirty="0">
              <a:solidFill>
                <a:schemeClr val="tx1"/>
              </a:solidFill>
            </a:endParaRPr>
          </a:p>
          <a:p>
            <a:pPr marL="323985" indent="-323985" algn="just">
              <a:buFont typeface="Wingdings" panose="05000000000000000000" pitchFamily="2" charset="2"/>
              <a:buChar char="§"/>
            </a:pPr>
            <a:r>
              <a:rPr lang="en-GB" sz="2079" dirty="0">
                <a:solidFill>
                  <a:schemeClr val="tx1"/>
                </a:solidFill>
              </a:rPr>
              <a:t>Time </a:t>
            </a:r>
            <a:r>
              <a:rPr lang="en-US" sz="2079" dirty="0">
                <a:solidFill>
                  <a:schemeClr val="tx1"/>
                </a:solidFill>
              </a:rPr>
              <a:t>from referral to hospital for treatment.</a:t>
            </a:r>
          </a:p>
          <a:p>
            <a:pPr marL="323985" indent="-323985" algn="just">
              <a:buFont typeface="Wingdings" panose="05000000000000000000" pitchFamily="2" charset="2"/>
              <a:buChar char="§"/>
            </a:pPr>
            <a:r>
              <a:rPr lang="en-US" sz="2079" dirty="0">
                <a:solidFill>
                  <a:schemeClr val="tx1"/>
                </a:solidFill>
              </a:rPr>
              <a:t>Welsh Government targets</a:t>
            </a:r>
            <a:r>
              <a:rPr lang="en-US" sz="2079" baseline="30000" dirty="0">
                <a:solidFill>
                  <a:schemeClr val="tx1"/>
                </a:solidFill>
              </a:rPr>
              <a:t>2</a:t>
            </a:r>
            <a:r>
              <a:rPr lang="en-US" sz="2079" dirty="0">
                <a:solidFill>
                  <a:schemeClr val="tx1"/>
                </a:solidFill>
              </a:rPr>
              <a:t> for NHS RTT waiting times: </a:t>
            </a:r>
            <a:endParaRPr lang="en-GB" sz="2079" dirty="0">
              <a:solidFill>
                <a:schemeClr val="tx1"/>
              </a:solidFill>
            </a:endParaRPr>
          </a:p>
          <a:p>
            <a:pPr marL="323985" indent="-323985" algn="just">
              <a:buFont typeface="Wingdings" panose="05000000000000000000" pitchFamily="2" charset="2"/>
              <a:buChar char="v"/>
            </a:pPr>
            <a:r>
              <a:rPr lang="en-GB" sz="2079" dirty="0">
                <a:solidFill>
                  <a:schemeClr val="tx1"/>
                </a:solidFill>
              </a:rPr>
              <a:t>At least 95% of patients waiting to start treatment must have waited less than 26 weeks from referral to treatment </a:t>
            </a:r>
          </a:p>
          <a:p>
            <a:pPr marL="323985" indent="-323985" algn="just">
              <a:buFont typeface="Wingdings" panose="05000000000000000000" pitchFamily="2" charset="2"/>
              <a:buChar char="v"/>
            </a:pPr>
            <a:r>
              <a:rPr lang="en-GB" sz="2079" dirty="0">
                <a:solidFill>
                  <a:schemeClr val="tx1"/>
                </a:solidFill>
              </a:rPr>
              <a:t>100% of patients not treated within 26 weeks must be treated in 36 weeks.</a:t>
            </a:r>
          </a:p>
          <a:p>
            <a:pPr marL="323985" indent="-323985" algn="just">
              <a:buFont typeface="Arial" panose="020B0604020202020204" pitchFamily="34" charset="0"/>
              <a:buChar char="•"/>
            </a:pPr>
            <a:r>
              <a:rPr lang="en-GB" sz="2079" dirty="0">
                <a:solidFill>
                  <a:schemeClr val="tx1"/>
                </a:solidFill>
              </a:rPr>
              <a:t>The clock will stop after the initial appointment, if  discharged or referred to another speciality</a:t>
            </a:r>
            <a:endParaRPr lang="en-GB" sz="1701" dirty="0"/>
          </a:p>
        </p:txBody>
      </p:sp>
      <p:sp>
        <p:nvSpPr>
          <p:cNvPr id="54" name="TextBox 53">
            <a:extLst>
              <a:ext uri="{FF2B5EF4-FFF2-40B4-BE49-F238E27FC236}">
                <a16:creationId xmlns:a16="http://schemas.microsoft.com/office/drawing/2014/main" xmlns="" id="{B2683BF3-BBBE-48CA-B324-88E251DD996C}"/>
              </a:ext>
            </a:extLst>
          </p:cNvPr>
          <p:cNvSpPr txBox="1"/>
          <p:nvPr/>
        </p:nvSpPr>
        <p:spPr>
          <a:xfrm>
            <a:off x="981360" y="21193224"/>
            <a:ext cx="6166672" cy="357140"/>
          </a:xfrm>
          <a:prstGeom prst="rect">
            <a:avLst/>
          </a:prstGeom>
          <a:noFill/>
        </p:spPr>
        <p:txBody>
          <a:bodyPr wrap="square" rtlCol="0">
            <a:spAutoFit/>
          </a:bodyPr>
          <a:lstStyle/>
          <a:p>
            <a:pPr algn="just"/>
            <a:r>
              <a:rPr lang="en-GB" sz="1726" b="1" dirty="0"/>
              <a:t>Figure 1. </a:t>
            </a:r>
            <a:r>
              <a:rPr lang="en-GB" sz="1726" dirty="0"/>
              <a:t>BDA case mix model </a:t>
            </a:r>
          </a:p>
        </p:txBody>
      </p:sp>
      <p:sp>
        <p:nvSpPr>
          <p:cNvPr id="59" name="TextBox 58">
            <a:extLst>
              <a:ext uri="{FF2B5EF4-FFF2-40B4-BE49-F238E27FC236}">
                <a16:creationId xmlns:a16="http://schemas.microsoft.com/office/drawing/2014/main" xmlns="" id="{7227A06E-724E-4D80-ACC1-D5F92B545626}"/>
              </a:ext>
            </a:extLst>
          </p:cNvPr>
          <p:cNvSpPr txBox="1"/>
          <p:nvPr/>
        </p:nvSpPr>
        <p:spPr>
          <a:xfrm>
            <a:off x="928090" y="22128575"/>
            <a:ext cx="6386544" cy="3931262"/>
          </a:xfrm>
          <a:prstGeom prst="rect">
            <a:avLst/>
          </a:prstGeom>
          <a:noFill/>
        </p:spPr>
        <p:txBody>
          <a:bodyPr wrap="square" rtlCol="0">
            <a:spAutoFit/>
          </a:bodyPr>
          <a:lstStyle/>
          <a:p>
            <a:pPr algn="just"/>
            <a:r>
              <a:rPr lang="en-GB" sz="2079" dirty="0"/>
              <a:t>A retrospective audit was undertaken between April and August 2016. 13 new patient referrals were identified. Standards were not met, with 62% of patients seen within 26 weeks RTT and 27% commencing treatment by 36 weeks. A BDA case mix score was completed for 62% cases. </a:t>
            </a:r>
          </a:p>
          <a:p>
            <a:pPr algn="just"/>
            <a:r>
              <a:rPr lang="en-GB" sz="2079" dirty="0"/>
              <a:t>The majority of the patients were recalls and excluded from data collection. A decision was made to have two separate clinics for review and new SCD patients. </a:t>
            </a:r>
          </a:p>
          <a:p>
            <a:pPr algn="just"/>
            <a:r>
              <a:rPr lang="en-GB" sz="2079" dirty="0"/>
              <a:t>A proforma was introduced (Figure 2) to ensure outcomes and improve traceability. Discussion with staff allowed promotion to record a BDA case mix score. </a:t>
            </a:r>
          </a:p>
        </p:txBody>
      </p:sp>
      <p:sp>
        <p:nvSpPr>
          <p:cNvPr id="65" name="TextBox 64">
            <a:extLst>
              <a:ext uri="{FF2B5EF4-FFF2-40B4-BE49-F238E27FC236}">
                <a16:creationId xmlns:a16="http://schemas.microsoft.com/office/drawing/2014/main" xmlns="" id="{635FB6C2-27F7-49AD-B12F-83CE8A633063}"/>
              </a:ext>
            </a:extLst>
          </p:cNvPr>
          <p:cNvSpPr txBox="1"/>
          <p:nvPr/>
        </p:nvSpPr>
        <p:spPr>
          <a:xfrm>
            <a:off x="7544495" y="3973156"/>
            <a:ext cx="6260910" cy="528606"/>
          </a:xfrm>
          <a:prstGeom prst="rect">
            <a:avLst/>
          </a:prstGeom>
          <a:solidFill>
            <a:schemeClr val="accent1">
              <a:lumMod val="60000"/>
              <a:lumOff val="40000"/>
            </a:schemeClr>
          </a:solidFill>
        </p:spPr>
        <p:txBody>
          <a:bodyPr wrap="square" rtlCol="0">
            <a:spAutoFit/>
          </a:bodyPr>
          <a:lstStyle/>
          <a:p>
            <a:pPr algn="ctr"/>
            <a:r>
              <a:rPr lang="en-GB" sz="2835" b="1" dirty="0"/>
              <a:t>Cycle 2 of Audit</a:t>
            </a:r>
          </a:p>
        </p:txBody>
      </p:sp>
      <p:sp>
        <p:nvSpPr>
          <p:cNvPr id="69" name="Rectangle 68">
            <a:extLst>
              <a:ext uri="{FF2B5EF4-FFF2-40B4-BE49-F238E27FC236}">
                <a16:creationId xmlns:a16="http://schemas.microsoft.com/office/drawing/2014/main" xmlns="" id="{E0AF71D1-1B75-42D0-8FEB-E5251C108B4D}"/>
              </a:ext>
            </a:extLst>
          </p:cNvPr>
          <p:cNvSpPr/>
          <p:nvPr/>
        </p:nvSpPr>
        <p:spPr>
          <a:xfrm>
            <a:off x="7551181" y="4591087"/>
            <a:ext cx="6201370" cy="1720680"/>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79" b="1" dirty="0"/>
              <a:t>Aim: </a:t>
            </a:r>
          </a:p>
          <a:p>
            <a:pPr algn="ctr"/>
            <a:r>
              <a:rPr lang="en-GB" sz="2079" dirty="0"/>
              <a:t>To gather baseline data for new patients seen in special care consultant clinic to evaluate if changes made have improved standards and efficiency of SCD service delivery</a:t>
            </a:r>
            <a:endParaRPr lang="en-GB" sz="2079" dirty="0">
              <a:solidFill>
                <a:schemeClr val="bg1"/>
              </a:solidFill>
            </a:endParaRPr>
          </a:p>
        </p:txBody>
      </p:sp>
      <p:sp>
        <p:nvSpPr>
          <p:cNvPr id="74" name="TextBox 73">
            <a:extLst>
              <a:ext uri="{FF2B5EF4-FFF2-40B4-BE49-F238E27FC236}">
                <a16:creationId xmlns:a16="http://schemas.microsoft.com/office/drawing/2014/main" xmlns="" id="{776AD71D-B24B-429D-B73A-7CB6E6CC0334}"/>
              </a:ext>
            </a:extLst>
          </p:cNvPr>
          <p:cNvSpPr txBox="1"/>
          <p:nvPr/>
        </p:nvSpPr>
        <p:spPr>
          <a:xfrm>
            <a:off x="14202033" y="3973155"/>
            <a:ext cx="6102013" cy="528606"/>
          </a:xfrm>
          <a:prstGeom prst="rect">
            <a:avLst/>
          </a:prstGeom>
          <a:solidFill>
            <a:schemeClr val="accent1">
              <a:lumMod val="60000"/>
              <a:lumOff val="40000"/>
            </a:schemeClr>
          </a:solidFill>
        </p:spPr>
        <p:txBody>
          <a:bodyPr wrap="square" rtlCol="0">
            <a:spAutoFit/>
          </a:bodyPr>
          <a:lstStyle/>
          <a:p>
            <a:pPr algn="ctr"/>
            <a:r>
              <a:rPr lang="en-GB" sz="2835" b="1" dirty="0"/>
              <a:t>Discussion</a:t>
            </a:r>
          </a:p>
        </p:txBody>
      </p:sp>
      <p:grpSp>
        <p:nvGrpSpPr>
          <p:cNvPr id="11" name="Group 10">
            <a:extLst>
              <a:ext uri="{FF2B5EF4-FFF2-40B4-BE49-F238E27FC236}">
                <a16:creationId xmlns:a16="http://schemas.microsoft.com/office/drawing/2014/main" xmlns="" id="{2BF0B601-29ED-4D13-84A0-97780599FC0C}"/>
              </a:ext>
            </a:extLst>
          </p:cNvPr>
          <p:cNvGrpSpPr/>
          <p:nvPr/>
        </p:nvGrpSpPr>
        <p:grpSpPr>
          <a:xfrm>
            <a:off x="995902" y="12892316"/>
            <a:ext cx="6410409" cy="5285297"/>
            <a:chOff x="7156058" y="4233010"/>
            <a:chExt cx="6784189" cy="5593474"/>
          </a:xfrm>
        </p:grpSpPr>
        <p:sp>
          <p:nvSpPr>
            <p:cNvPr id="70" name="TextBox 69">
              <a:extLst>
                <a:ext uri="{FF2B5EF4-FFF2-40B4-BE49-F238E27FC236}">
                  <a16:creationId xmlns:a16="http://schemas.microsoft.com/office/drawing/2014/main" xmlns="" id="{92C20F79-F885-4942-98DA-66D445083DAA}"/>
                </a:ext>
              </a:extLst>
            </p:cNvPr>
            <p:cNvSpPr txBox="1"/>
            <p:nvPr/>
          </p:nvSpPr>
          <p:spPr>
            <a:xfrm>
              <a:off x="7184571" y="4233010"/>
              <a:ext cx="6642862" cy="558510"/>
            </a:xfrm>
            <a:prstGeom prst="rect">
              <a:avLst/>
            </a:prstGeom>
            <a:solidFill>
              <a:schemeClr val="accent1">
                <a:lumMod val="60000"/>
                <a:lumOff val="40000"/>
              </a:schemeClr>
            </a:solidFill>
          </p:spPr>
          <p:txBody>
            <a:bodyPr wrap="square" rtlCol="0">
              <a:spAutoFit/>
            </a:bodyPr>
            <a:lstStyle/>
            <a:p>
              <a:pPr algn="just"/>
              <a:r>
                <a:rPr lang="en-GB" sz="2835" b="1" dirty="0"/>
                <a:t>Objectives and standards</a:t>
              </a:r>
            </a:p>
          </p:txBody>
        </p:sp>
        <p:sp>
          <p:nvSpPr>
            <p:cNvPr id="8" name="Rectangle: Rounded Corners 7">
              <a:extLst>
                <a:ext uri="{FF2B5EF4-FFF2-40B4-BE49-F238E27FC236}">
                  <a16:creationId xmlns:a16="http://schemas.microsoft.com/office/drawing/2014/main" xmlns="" id="{6012CBDA-A001-4D68-8F33-41777C835B10}"/>
                </a:ext>
              </a:extLst>
            </p:cNvPr>
            <p:cNvSpPr/>
            <p:nvPr/>
          </p:nvSpPr>
          <p:spPr>
            <a:xfrm>
              <a:off x="7184571" y="4926934"/>
              <a:ext cx="6652629" cy="1016666"/>
            </a:xfrm>
            <a:prstGeom prst="round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79" dirty="0">
                  <a:solidFill>
                    <a:schemeClr val="bg1"/>
                  </a:solidFill>
                </a:rPr>
                <a:t>Identify management of new patient referrals seen on special care consultant clinic in UDH, in 2016 and 2017. </a:t>
              </a:r>
            </a:p>
          </p:txBody>
        </p:sp>
        <p:sp>
          <p:nvSpPr>
            <p:cNvPr id="75" name="Rectangle: Rounded Corners 74">
              <a:extLst>
                <a:ext uri="{FF2B5EF4-FFF2-40B4-BE49-F238E27FC236}">
                  <a16:creationId xmlns:a16="http://schemas.microsoft.com/office/drawing/2014/main" xmlns="" id="{75E4E548-5378-4364-A3AA-B1E4F8AD3391}"/>
                </a:ext>
              </a:extLst>
            </p:cNvPr>
            <p:cNvSpPr/>
            <p:nvPr/>
          </p:nvSpPr>
          <p:spPr>
            <a:xfrm>
              <a:off x="7156058" y="8963472"/>
              <a:ext cx="6681141" cy="86301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79" dirty="0">
                  <a:solidFill>
                    <a:schemeClr val="tx1"/>
                  </a:solidFill>
                </a:rPr>
                <a:t>100% of new patient referrals, should have a recorded BDA case mix score</a:t>
              </a:r>
              <a:r>
                <a:rPr lang="en-US" sz="2079" baseline="30000" dirty="0">
                  <a:solidFill>
                    <a:schemeClr val="tx1"/>
                  </a:solidFill>
                </a:rPr>
                <a:t>3 </a:t>
              </a:r>
              <a:r>
                <a:rPr lang="en-US" sz="2079" dirty="0">
                  <a:solidFill>
                    <a:schemeClr val="tx1"/>
                  </a:solidFill>
                </a:rPr>
                <a:t>at assessment </a:t>
              </a:r>
              <a:endParaRPr lang="en-GB" sz="2079" dirty="0">
                <a:solidFill>
                  <a:schemeClr val="tx1"/>
                </a:solidFill>
              </a:endParaRPr>
            </a:p>
          </p:txBody>
        </p:sp>
        <p:sp>
          <p:nvSpPr>
            <p:cNvPr id="76" name="Rectangle: Rounded Corners 75">
              <a:extLst>
                <a:ext uri="{FF2B5EF4-FFF2-40B4-BE49-F238E27FC236}">
                  <a16:creationId xmlns:a16="http://schemas.microsoft.com/office/drawing/2014/main" xmlns="" id="{FA232622-0D7C-4900-AED5-DF5592543433}"/>
                </a:ext>
              </a:extLst>
            </p:cNvPr>
            <p:cNvSpPr/>
            <p:nvPr/>
          </p:nvSpPr>
          <p:spPr>
            <a:xfrm>
              <a:off x="7184572" y="6451592"/>
              <a:ext cx="6652628" cy="86301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79" dirty="0">
                  <a:solidFill>
                    <a:schemeClr val="tx1"/>
                  </a:solidFill>
                </a:rPr>
                <a:t>95% of new patient referrals, should have their initial appointment within 26 weeks of receipt of referral </a:t>
              </a:r>
              <a:endParaRPr lang="en-GB" sz="2079" dirty="0">
                <a:solidFill>
                  <a:schemeClr val="tx1"/>
                </a:solidFill>
              </a:endParaRPr>
            </a:p>
          </p:txBody>
        </p:sp>
        <p:sp>
          <p:nvSpPr>
            <p:cNvPr id="77" name="TextBox 76">
              <a:extLst>
                <a:ext uri="{FF2B5EF4-FFF2-40B4-BE49-F238E27FC236}">
                  <a16:creationId xmlns:a16="http://schemas.microsoft.com/office/drawing/2014/main" xmlns="" id="{484B840B-E791-4670-9520-1C8D1C7048D8}"/>
                </a:ext>
              </a:extLst>
            </p:cNvPr>
            <p:cNvSpPr txBox="1"/>
            <p:nvPr/>
          </p:nvSpPr>
          <p:spPr>
            <a:xfrm>
              <a:off x="7348728" y="6020705"/>
              <a:ext cx="6591519" cy="435434"/>
            </a:xfrm>
            <a:prstGeom prst="rect">
              <a:avLst/>
            </a:prstGeom>
            <a:noFill/>
          </p:spPr>
          <p:txBody>
            <a:bodyPr wrap="square" rtlCol="0">
              <a:spAutoFit/>
            </a:bodyPr>
            <a:lstStyle/>
            <a:p>
              <a:pPr algn="just"/>
              <a:r>
                <a:rPr lang="en-GB" sz="2079" b="1" dirty="0"/>
                <a:t>STANDARDS</a:t>
              </a:r>
              <a:r>
                <a:rPr lang="en-GB" sz="2079" dirty="0"/>
                <a:t>: </a:t>
              </a:r>
            </a:p>
          </p:txBody>
        </p:sp>
        <p:sp>
          <p:nvSpPr>
            <p:cNvPr id="78" name="Rectangle: Rounded Corners 77">
              <a:extLst>
                <a:ext uri="{FF2B5EF4-FFF2-40B4-BE49-F238E27FC236}">
                  <a16:creationId xmlns:a16="http://schemas.microsoft.com/office/drawing/2014/main" xmlns="" id="{FF8C1A79-D308-47CF-9FBB-356F28CE2671}"/>
                </a:ext>
              </a:extLst>
            </p:cNvPr>
            <p:cNvSpPr/>
            <p:nvPr/>
          </p:nvSpPr>
          <p:spPr>
            <a:xfrm>
              <a:off x="7184572" y="7451304"/>
              <a:ext cx="6642861" cy="139435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79" dirty="0">
                  <a:solidFill>
                    <a:schemeClr val="tx1"/>
                  </a:solidFill>
                </a:rPr>
                <a:t>100% of new patient, should have their first treatment appointment within 36 weeks of receipt of referral (excluding when the clock stops) </a:t>
              </a:r>
              <a:endParaRPr lang="en-GB" sz="2079" dirty="0">
                <a:solidFill>
                  <a:schemeClr val="tx1"/>
                </a:solidFill>
              </a:endParaRPr>
            </a:p>
          </p:txBody>
        </p:sp>
      </p:grpSp>
      <p:sp>
        <p:nvSpPr>
          <p:cNvPr id="82" name="TextBox 81">
            <a:extLst>
              <a:ext uri="{FF2B5EF4-FFF2-40B4-BE49-F238E27FC236}">
                <a16:creationId xmlns:a16="http://schemas.microsoft.com/office/drawing/2014/main" xmlns="" id="{1CC27B1B-B728-4A3E-98A1-09226460DC31}"/>
              </a:ext>
            </a:extLst>
          </p:cNvPr>
          <p:cNvSpPr txBox="1"/>
          <p:nvPr/>
        </p:nvSpPr>
        <p:spPr>
          <a:xfrm>
            <a:off x="7532646" y="7067416"/>
            <a:ext cx="6257265" cy="1371394"/>
          </a:xfrm>
          <a:prstGeom prst="rect">
            <a:avLst/>
          </a:prstGeom>
          <a:noFill/>
        </p:spPr>
        <p:txBody>
          <a:bodyPr wrap="square" rtlCol="0">
            <a:spAutoFit/>
          </a:bodyPr>
          <a:lstStyle/>
          <a:p>
            <a:pPr algn="just"/>
            <a:r>
              <a:rPr lang="en-GB" sz="2079" dirty="0"/>
              <a:t>Audit approval obtained. Day sheets and proformas  retained were used to identify SCD new patient referral to undertake a retrospective audit between April and October 2017 applying inclusion criteria (Figure 3) .  </a:t>
            </a:r>
          </a:p>
        </p:txBody>
      </p:sp>
      <p:sp>
        <p:nvSpPr>
          <p:cNvPr id="86" name="TextBox 85">
            <a:extLst>
              <a:ext uri="{FF2B5EF4-FFF2-40B4-BE49-F238E27FC236}">
                <a16:creationId xmlns:a16="http://schemas.microsoft.com/office/drawing/2014/main" xmlns="" id="{52C09391-2533-4C0F-B239-5D04C6905AC6}"/>
              </a:ext>
            </a:extLst>
          </p:cNvPr>
          <p:cNvSpPr txBox="1"/>
          <p:nvPr/>
        </p:nvSpPr>
        <p:spPr>
          <a:xfrm>
            <a:off x="7553224" y="11111191"/>
            <a:ext cx="6166672" cy="357140"/>
          </a:xfrm>
          <a:prstGeom prst="rect">
            <a:avLst/>
          </a:prstGeom>
          <a:noFill/>
        </p:spPr>
        <p:txBody>
          <a:bodyPr wrap="square" rtlCol="0">
            <a:spAutoFit/>
          </a:bodyPr>
          <a:lstStyle/>
          <a:p>
            <a:pPr algn="just"/>
            <a:r>
              <a:rPr lang="en-GB" sz="1726" b="1" dirty="0"/>
              <a:t>Figure 3 .   </a:t>
            </a:r>
            <a:r>
              <a:rPr lang="en-GB" sz="1726" dirty="0"/>
              <a:t>Inclusion and exclusion criteria </a:t>
            </a:r>
          </a:p>
        </p:txBody>
      </p:sp>
      <p:sp>
        <p:nvSpPr>
          <p:cNvPr id="88" name="TextBox 87">
            <a:extLst>
              <a:ext uri="{FF2B5EF4-FFF2-40B4-BE49-F238E27FC236}">
                <a16:creationId xmlns:a16="http://schemas.microsoft.com/office/drawing/2014/main" xmlns="" id="{8815887A-2BEC-4A6D-9FDB-B9E163FB7EBA}"/>
              </a:ext>
            </a:extLst>
          </p:cNvPr>
          <p:cNvSpPr txBox="1"/>
          <p:nvPr/>
        </p:nvSpPr>
        <p:spPr>
          <a:xfrm>
            <a:off x="7574266" y="11472245"/>
            <a:ext cx="6299798" cy="528606"/>
          </a:xfrm>
          <a:prstGeom prst="rect">
            <a:avLst/>
          </a:prstGeom>
          <a:solidFill>
            <a:schemeClr val="accent1">
              <a:lumMod val="60000"/>
              <a:lumOff val="40000"/>
            </a:schemeClr>
          </a:solidFill>
        </p:spPr>
        <p:txBody>
          <a:bodyPr wrap="square" rtlCol="0">
            <a:spAutoFit/>
          </a:bodyPr>
          <a:lstStyle/>
          <a:p>
            <a:pPr algn="ctr"/>
            <a:r>
              <a:rPr lang="en-GB" sz="2835" b="1" dirty="0"/>
              <a:t>Results  </a:t>
            </a:r>
          </a:p>
        </p:txBody>
      </p:sp>
      <p:sp>
        <p:nvSpPr>
          <p:cNvPr id="91" name="TextBox 90">
            <a:extLst>
              <a:ext uri="{FF2B5EF4-FFF2-40B4-BE49-F238E27FC236}">
                <a16:creationId xmlns:a16="http://schemas.microsoft.com/office/drawing/2014/main" xmlns="" id="{2D4972C7-B6A3-45B9-B748-9A1A2AEF4FEA}"/>
              </a:ext>
            </a:extLst>
          </p:cNvPr>
          <p:cNvSpPr txBox="1"/>
          <p:nvPr/>
        </p:nvSpPr>
        <p:spPr>
          <a:xfrm>
            <a:off x="7574265" y="22554038"/>
            <a:ext cx="6166672" cy="357140"/>
          </a:xfrm>
          <a:prstGeom prst="rect">
            <a:avLst/>
          </a:prstGeom>
          <a:noFill/>
        </p:spPr>
        <p:txBody>
          <a:bodyPr wrap="square" rtlCol="0">
            <a:spAutoFit/>
          </a:bodyPr>
          <a:lstStyle/>
          <a:p>
            <a:pPr algn="just"/>
            <a:r>
              <a:rPr lang="en-GB" sz="1726" b="1" dirty="0"/>
              <a:t>Table  2 </a:t>
            </a:r>
            <a:r>
              <a:rPr lang="en-GB" sz="1726" dirty="0"/>
              <a:t>. Summary of standards met </a:t>
            </a:r>
          </a:p>
        </p:txBody>
      </p:sp>
      <p:sp>
        <p:nvSpPr>
          <p:cNvPr id="92" name="TextBox 91">
            <a:extLst>
              <a:ext uri="{FF2B5EF4-FFF2-40B4-BE49-F238E27FC236}">
                <a16:creationId xmlns:a16="http://schemas.microsoft.com/office/drawing/2014/main" xmlns="" id="{EB839512-5DA7-4297-ACCA-625BA3444A64}"/>
              </a:ext>
            </a:extLst>
          </p:cNvPr>
          <p:cNvSpPr txBox="1"/>
          <p:nvPr/>
        </p:nvSpPr>
        <p:spPr>
          <a:xfrm>
            <a:off x="7528751" y="12017783"/>
            <a:ext cx="6418438" cy="7451079"/>
          </a:xfrm>
          <a:prstGeom prst="rect">
            <a:avLst/>
          </a:prstGeom>
          <a:noFill/>
        </p:spPr>
        <p:txBody>
          <a:bodyPr wrap="square" rtlCol="0">
            <a:spAutoFit/>
          </a:bodyPr>
          <a:lstStyle/>
          <a:p>
            <a:pPr algn="just"/>
            <a:r>
              <a:rPr lang="en-GB" sz="2079" dirty="0"/>
              <a:t>74 patients were identified from day sheets (Table 1) . </a:t>
            </a:r>
          </a:p>
          <a:p>
            <a:pPr algn="just"/>
            <a:endParaRPr lang="en-GB" sz="2079" dirty="0"/>
          </a:p>
          <a:p>
            <a:pPr algn="just"/>
            <a:endParaRPr lang="en-GB" sz="2079" dirty="0"/>
          </a:p>
          <a:p>
            <a:pPr algn="just"/>
            <a:endParaRPr lang="en-GB" sz="2079" dirty="0"/>
          </a:p>
          <a:p>
            <a:pPr algn="just"/>
            <a:endParaRPr lang="en-GB" sz="2079" dirty="0"/>
          </a:p>
          <a:p>
            <a:pPr algn="just"/>
            <a:endParaRPr lang="en-GB" sz="2079" dirty="0"/>
          </a:p>
          <a:p>
            <a:pPr algn="just"/>
            <a:endParaRPr lang="en-GB" sz="2079" dirty="0"/>
          </a:p>
          <a:p>
            <a:pPr algn="just"/>
            <a:endParaRPr lang="en-GB" sz="2079" dirty="0"/>
          </a:p>
          <a:p>
            <a:pPr algn="just"/>
            <a:endParaRPr lang="en-GB" sz="2079" dirty="0"/>
          </a:p>
          <a:p>
            <a:pPr algn="just"/>
            <a:endParaRPr lang="en-GB" sz="2079" dirty="0"/>
          </a:p>
          <a:p>
            <a:pPr algn="just"/>
            <a:r>
              <a:rPr lang="en-GB" sz="2079" dirty="0"/>
              <a:t>As per the inclusion criteria, 49 new patient referrals, 23 males and 26 females, with an age range from 16 to 91 years, were retrospectively reviewed.</a:t>
            </a:r>
          </a:p>
          <a:p>
            <a:pPr algn="just"/>
            <a:endParaRPr lang="en-GB" sz="2079" dirty="0"/>
          </a:p>
          <a:p>
            <a:pPr algn="just"/>
            <a:r>
              <a:rPr lang="en-GB" sz="2079" dirty="0"/>
              <a:t>Standards were not met (Table 1), with 35% of patients seen within 26 weeks RTT and 36% of patients commencing treatment by 36 weeks.  RTT range was three to 57 weeks, with an average of 35 weeks. The range for initial assessment to first treatment was one to 57 weeks, with an average of 7 weeks. Patients were treated with a range of treatment modalities (Figure 4), with day case General Anaesthesia (GA) having longer treatment waiting times. </a:t>
            </a:r>
          </a:p>
        </p:txBody>
      </p:sp>
      <p:sp>
        <p:nvSpPr>
          <p:cNvPr id="95" name="TextBox 94">
            <a:extLst>
              <a:ext uri="{FF2B5EF4-FFF2-40B4-BE49-F238E27FC236}">
                <a16:creationId xmlns:a16="http://schemas.microsoft.com/office/drawing/2014/main" xmlns="" id="{02420EC9-72B6-4448-8C9C-2500A216DBBD}"/>
              </a:ext>
            </a:extLst>
          </p:cNvPr>
          <p:cNvSpPr txBox="1"/>
          <p:nvPr/>
        </p:nvSpPr>
        <p:spPr>
          <a:xfrm>
            <a:off x="7544496" y="27705195"/>
            <a:ext cx="6166672" cy="353201"/>
          </a:xfrm>
          <a:prstGeom prst="rect">
            <a:avLst/>
          </a:prstGeom>
          <a:noFill/>
        </p:spPr>
        <p:txBody>
          <a:bodyPr wrap="square" rtlCol="0">
            <a:spAutoFit/>
          </a:bodyPr>
          <a:lstStyle/>
          <a:p>
            <a:pPr algn="just"/>
            <a:r>
              <a:rPr lang="en-GB" sz="1701" b="1" dirty="0"/>
              <a:t>Figure 4.   </a:t>
            </a:r>
            <a:r>
              <a:rPr lang="en-GB" sz="1701" dirty="0"/>
              <a:t>Treatment modality outcomes</a:t>
            </a:r>
          </a:p>
        </p:txBody>
      </p:sp>
      <p:graphicFrame>
        <p:nvGraphicFramePr>
          <p:cNvPr id="27" name="Chart 26">
            <a:extLst>
              <a:ext uri="{FF2B5EF4-FFF2-40B4-BE49-F238E27FC236}">
                <a16:creationId xmlns:a16="http://schemas.microsoft.com/office/drawing/2014/main" xmlns="" id="{96AB5CED-DF93-47A2-A203-3D7F51465F48}"/>
              </a:ext>
            </a:extLst>
          </p:cNvPr>
          <p:cNvGraphicFramePr/>
          <p:nvPr>
            <p:extLst>
              <p:ext uri="{D42A27DB-BD31-4B8C-83A1-F6EECF244321}">
                <p14:modId xmlns:p14="http://schemas.microsoft.com/office/powerpoint/2010/main" val="25242563"/>
              </p:ext>
            </p:extLst>
          </p:nvPr>
        </p:nvGraphicFramePr>
        <p:xfrm>
          <a:off x="7305795" y="23207797"/>
          <a:ext cx="6613322" cy="4386585"/>
        </p:xfrm>
        <a:graphic>
          <a:graphicData uri="http://schemas.openxmlformats.org/drawingml/2006/chart">
            <c:chart xmlns:c="http://schemas.openxmlformats.org/drawingml/2006/chart" xmlns:r="http://schemas.openxmlformats.org/officeDocument/2006/relationships" r:id="rId7"/>
          </a:graphicData>
        </a:graphic>
      </p:graphicFrame>
      <p:grpSp>
        <p:nvGrpSpPr>
          <p:cNvPr id="6" name="Group 5">
            <a:extLst>
              <a:ext uri="{FF2B5EF4-FFF2-40B4-BE49-F238E27FC236}">
                <a16:creationId xmlns:a16="http://schemas.microsoft.com/office/drawing/2014/main" xmlns="" id="{AD84D1B8-EA27-4CA5-B1D1-69FE0197BBE2}"/>
              </a:ext>
            </a:extLst>
          </p:cNvPr>
          <p:cNvGrpSpPr/>
          <p:nvPr/>
        </p:nvGrpSpPr>
        <p:grpSpPr>
          <a:xfrm>
            <a:off x="1028746" y="18343306"/>
            <a:ext cx="6185234" cy="2849918"/>
            <a:chOff x="330074" y="21077308"/>
            <a:chExt cx="6545885" cy="3016093"/>
          </a:xfrm>
        </p:grpSpPr>
        <p:grpSp>
          <p:nvGrpSpPr>
            <p:cNvPr id="5" name="Group 4">
              <a:extLst>
                <a:ext uri="{FF2B5EF4-FFF2-40B4-BE49-F238E27FC236}">
                  <a16:creationId xmlns:a16="http://schemas.microsoft.com/office/drawing/2014/main" xmlns="" id="{EFC15118-2032-49CE-BBBC-D3123BC55DBC}"/>
                </a:ext>
              </a:extLst>
            </p:cNvPr>
            <p:cNvGrpSpPr/>
            <p:nvPr/>
          </p:nvGrpSpPr>
          <p:grpSpPr>
            <a:xfrm>
              <a:off x="330074" y="21077308"/>
              <a:ext cx="6545885" cy="3016093"/>
              <a:chOff x="244400" y="21422677"/>
              <a:chExt cx="6545885" cy="3016093"/>
            </a:xfrm>
          </p:grpSpPr>
          <p:sp>
            <p:nvSpPr>
              <p:cNvPr id="2" name="Rectangle 1">
                <a:extLst>
                  <a:ext uri="{FF2B5EF4-FFF2-40B4-BE49-F238E27FC236}">
                    <a16:creationId xmlns:a16="http://schemas.microsoft.com/office/drawing/2014/main" xmlns="" id="{8AD67D96-6D4B-4AA4-B042-48A21A8622C8}"/>
                  </a:ext>
                </a:extLst>
              </p:cNvPr>
              <p:cNvSpPr/>
              <p:nvPr/>
            </p:nvSpPr>
            <p:spPr>
              <a:xfrm>
                <a:off x="244400" y="21422677"/>
                <a:ext cx="6545885" cy="301609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63" dirty="0"/>
              </a:p>
            </p:txBody>
          </p:sp>
          <p:graphicFrame>
            <p:nvGraphicFramePr>
              <p:cNvPr id="44" name="Content Placeholder 3">
                <a:extLst>
                  <a:ext uri="{FF2B5EF4-FFF2-40B4-BE49-F238E27FC236}">
                    <a16:creationId xmlns:a16="http://schemas.microsoft.com/office/drawing/2014/main" xmlns="" id="{12AB7A61-CCAB-41DE-829A-BF8E403D525E}"/>
                  </a:ext>
                </a:extLst>
              </p:cNvPr>
              <p:cNvGraphicFramePr>
                <a:graphicFrameLocks/>
              </p:cNvGraphicFramePr>
              <p:nvPr>
                <p:extLst>
                  <p:ext uri="{D42A27DB-BD31-4B8C-83A1-F6EECF244321}">
                    <p14:modId xmlns:p14="http://schemas.microsoft.com/office/powerpoint/2010/main" val="2073797738"/>
                  </p:ext>
                </p:extLst>
              </p:nvPr>
            </p:nvGraphicFramePr>
            <p:xfrm>
              <a:off x="362198" y="21694217"/>
              <a:ext cx="4211872" cy="2704234"/>
            </p:xfrm>
            <a:graphic>
              <a:graphicData uri="http://schemas.openxmlformats.org/drawingml/2006/table">
                <a:tbl>
                  <a:tblPr>
                    <a:tableStyleId>{5940675A-B579-460E-94D1-54222C63F5DA}</a:tableStyleId>
                  </a:tblPr>
                  <a:tblGrid>
                    <a:gridCol w="2453649">
                      <a:extLst>
                        <a:ext uri="{9D8B030D-6E8A-4147-A177-3AD203B41FA5}">
                          <a16:colId xmlns:a16="http://schemas.microsoft.com/office/drawing/2014/main" xmlns="" val="20000"/>
                        </a:ext>
                      </a:extLst>
                    </a:gridCol>
                    <a:gridCol w="355119">
                      <a:extLst>
                        <a:ext uri="{9D8B030D-6E8A-4147-A177-3AD203B41FA5}">
                          <a16:colId xmlns:a16="http://schemas.microsoft.com/office/drawing/2014/main" xmlns="" val="20001"/>
                        </a:ext>
                      </a:extLst>
                    </a:gridCol>
                    <a:gridCol w="370521">
                      <a:extLst>
                        <a:ext uri="{9D8B030D-6E8A-4147-A177-3AD203B41FA5}">
                          <a16:colId xmlns:a16="http://schemas.microsoft.com/office/drawing/2014/main" xmlns="" val="20002"/>
                        </a:ext>
                      </a:extLst>
                    </a:gridCol>
                    <a:gridCol w="421567">
                      <a:extLst>
                        <a:ext uri="{9D8B030D-6E8A-4147-A177-3AD203B41FA5}">
                          <a16:colId xmlns:a16="http://schemas.microsoft.com/office/drawing/2014/main" xmlns="" val="20003"/>
                        </a:ext>
                      </a:extLst>
                    </a:gridCol>
                    <a:gridCol w="378959">
                      <a:extLst>
                        <a:ext uri="{9D8B030D-6E8A-4147-A177-3AD203B41FA5}">
                          <a16:colId xmlns:a16="http://schemas.microsoft.com/office/drawing/2014/main" xmlns="" val="20004"/>
                        </a:ext>
                      </a:extLst>
                    </a:gridCol>
                  </a:tblGrid>
                  <a:tr h="353926">
                    <a:tc>
                      <a:txBody>
                        <a:bodyPr/>
                        <a:lstStyle/>
                        <a:p>
                          <a:pPr marL="0" marR="0" algn="r">
                            <a:lnSpc>
                              <a:spcPct val="115000"/>
                            </a:lnSpc>
                            <a:spcBef>
                              <a:spcPts val="0"/>
                            </a:spcBef>
                            <a:spcAft>
                              <a:spcPts val="0"/>
                            </a:spcAft>
                          </a:pPr>
                          <a:r>
                            <a:rPr lang="en-US" sz="1800" dirty="0"/>
                            <a:t>CASE MIX</a:t>
                          </a:r>
                          <a:endParaRPr lang="en-US" sz="180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O  </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A</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a:t>B</a:t>
                          </a:r>
                          <a:endParaRPr lang="en-US" sz="1600" b="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a:t>C</a:t>
                          </a:r>
                          <a:endParaRPr lang="en-US" sz="1600" b="0">
                            <a:latin typeface="+mj-lt"/>
                            <a:ea typeface="Calibri"/>
                            <a:cs typeface="Times New Roman"/>
                          </a:endParaRPr>
                        </a:p>
                      </a:txBody>
                      <a:tcPr marL="48182" marR="48182" marT="0" marB="0" anchor="ctr"/>
                    </a:tc>
                    <a:extLst>
                      <a:ext uri="{0D108BD9-81ED-4DB2-BD59-A6C34878D82A}">
                        <a16:rowId xmlns:a16="http://schemas.microsoft.com/office/drawing/2014/main" xmlns="" val="10000"/>
                      </a:ext>
                    </a:extLst>
                  </a:tr>
                  <a:tr h="408624">
                    <a:tc>
                      <a:txBody>
                        <a:bodyPr/>
                        <a:lstStyle/>
                        <a:p>
                          <a:pPr marL="0" marR="0" algn="r">
                            <a:lnSpc>
                              <a:spcPct val="115000"/>
                            </a:lnSpc>
                            <a:spcBef>
                              <a:spcPts val="0"/>
                            </a:spcBef>
                            <a:spcAft>
                              <a:spcPts val="0"/>
                            </a:spcAft>
                          </a:pPr>
                          <a:r>
                            <a:rPr lang="en-US" sz="1800" dirty="0"/>
                            <a:t>Ability to communicate                             </a:t>
                          </a:r>
                          <a:endParaRPr lang="en-US" sz="180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a:t>0</a:t>
                          </a:r>
                          <a:endParaRPr lang="en-US" sz="1600" b="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2</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a:t>4</a:t>
                          </a:r>
                          <a:endParaRPr lang="en-US" sz="1600" b="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8</a:t>
                          </a:r>
                          <a:endParaRPr lang="en-US" sz="1600" b="0" dirty="0">
                            <a:latin typeface="+mj-lt"/>
                            <a:ea typeface="Calibri"/>
                            <a:cs typeface="Times New Roman"/>
                          </a:endParaRPr>
                        </a:p>
                      </a:txBody>
                      <a:tcPr marL="48182" marR="48182" marT="0" marB="0" anchor="ctr"/>
                    </a:tc>
                    <a:extLst>
                      <a:ext uri="{0D108BD9-81ED-4DB2-BD59-A6C34878D82A}">
                        <a16:rowId xmlns:a16="http://schemas.microsoft.com/office/drawing/2014/main" xmlns="" val="10001"/>
                      </a:ext>
                    </a:extLst>
                  </a:tr>
                  <a:tr h="360040">
                    <a:tc>
                      <a:txBody>
                        <a:bodyPr/>
                        <a:lstStyle/>
                        <a:p>
                          <a:pPr marL="0" marR="0" algn="r">
                            <a:lnSpc>
                              <a:spcPct val="115000"/>
                            </a:lnSpc>
                            <a:spcBef>
                              <a:spcPts val="0"/>
                            </a:spcBef>
                            <a:spcAft>
                              <a:spcPts val="0"/>
                            </a:spcAft>
                          </a:pPr>
                          <a:r>
                            <a:rPr lang="en-US" sz="1800" dirty="0"/>
                            <a:t>Ability to co-operate</a:t>
                          </a:r>
                          <a:endParaRPr lang="en-US" sz="180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0</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3</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a:t>6</a:t>
                          </a:r>
                          <a:endParaRPr lang="en-US" sz="1600" b="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a:t>12</a:t>
                          </a:r>
                          <a:endParaRPr lang="en-US" sz="1600" b="0">
                            <a:latin typeface="+mj-lt"/>
                            <a:ea typeface="Calibri"/>
                            <a:cs typeface="Times New Roman"/>
                          </a:endParaRPr>
                        </a:p>
                      </a:txBody>
                      <a:tcPr marL="48182" marR="48182" marT="0" marB="0" anchor="ctr"/>
                    </a:tc>
                    <a:extLst>
                      <a:ext uri="{0D108BD9-81ED-4DB2-BD59-A6C34878D82A}">
                        <a16:rowId xmlns:a16="http://schemas.microsoft.com/office/drawing/2014/main" xmlns="" val="10002"/>
                      </a:ext>
                    </a:extLst>
                  </a:tr>
                  <a:tr h="360040">
                    <a:tc>
                      <a:txBody>
                        <a:bodyPr/>
                        <a:lstStyle/>
                        <a:p>
                          <a:pPr marL="0" marR="0" algn="r">
                            <a:lnSpc>
                              <a:spcPct val="115000"/>
                            </a:lnSpc>
                            <a:spcBef>
                              <a:spcPts val="0"/>
                            </a:spcBef>
                            <a:spcAft>
                              <a:spcPts val="0"/>
                            </a:spcAft>
                          </a:pPr>
                          <a:r>
                            <a:rPr lang="en-US" sz="1800" dirty="0"/>
                            <a:t>Medical status</a:t>
                          </a:r>
                          <a:endParaRPr lang="en-US" sz="180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0</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2</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6</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a:t>12</a:t>
                          </a:r>
                          <a:endParaRPr lang="en-US" sz="1600" b="0">
                            <a:latin typeface="+mj-lt"/>
                            <a:ea typeface="Calibri"/>
                            <a:cs typeface="Times New Roman"/>
                          </a:endParaRPr>
                        </a:p>
                      </a:txBody>
                      <a:tcPr marL="48182" marR="48182" marT="0" marB="0" anchor="ctr"/>
                    </a:tc>
                    <a:extLst>
                      <a:ext uri="{0D108BD9-81ED-4DB2-BD59-A6C34878D82A}">
                        <a16:rowId xmlns:a16="http://schemas.microsoft.com/office/drawing/2014/main" xmlns="" val="10003"/>
                      </a:ext>
                    </a:extLst>
                  </a:tr>
                  <a:tr h="360040">
                    <a:tc>
                      <a:txBody>
                        <a:bodyPr/>
                        <a:lstStyle/>
                        <a:p>
                          <a:pPr marL="0" marR="0" algn="r">
                            <a:lnSpc>
                              <a:spcPct val="115000"/>
                            </a:lnSpc>
                            <a:spcBef>
                              <a:spcPts val="0"/>
                            </a:spcBef>
                            <a:spcAft>
                              <a:spcPts val="0"/>
                            </a:spcAft>
                          </a:pPr>
                          <a:r>
                            <a:rPr lang="en-US" sz="1800" dirty="0"/>
                            <a:t>Oral risk factors</a:t>
                          </a:r>
                          <a:endParaRPr lang="en-US" sz="180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0</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3</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6</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12</a:t>
                          </a:r>
                          <a:endParaRPr lang="en-US" sz="1600" b="0" dirty="0">
                            <a:latin typeface="+mj-lt"/>
                            <a:ea typeface="Calibri"/>
                            <a:cs typeface="Times New Roman"/>
                          </a:endParaRPr>
                        </a:p>
                      </a:txBody>
                      <a:tcPr marL="48182" marR="48182" marT="0" marB="0" anchor="ctr"/>
                    </a:tc>
                    <a:extLst>
                      <a:ext uri="{0D108BD9-81ED-4DB2-BD59-A6C34878D82A}">
                        <a16:rowId xmlns:a16="http://schemas.microsoft.com/office/drawing/2014/main" xmlns="" val="10004"/>
                      </a:ext>
                    </a:extLst>
                  </a:tr>
                  <a:tr h="360040">
                    <a:tc>
                      <a:txBody>
                        <a:bodyPr/>
                        <a:lstStyle/>
                        <a:p>
                          <a:pPr marL="0" marR="0" algn="r">
                            <a:lnSpc>
                              <a:spcPct val="115000"/>
                            </a:lnSpc>
                            <a:spcBef>
                              <a:spcPts val="0"/>
                            </a:spcBef>
                            <a:spcAft>
                              <a:spcPts val="0"/>
                            </a:spcAft>
                          </a:pPr>
                          <a:r>
                            <a:rPr lang="en-US" sz="1800" dirty="0"/>
                            <a:t>Access to oral care</a:t>
                          </a:r>
                          <a:endParaRPr lang="en-US" sz="180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a:t>0</a:t>
                          </a:r>
                          <a:endParaRPr lang="en-US" sz="1600" b="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a:t>2</a:t>
                          </a:r>
                          <a:endParaRPr lang="en-US" sz="1600" b="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4</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8</a:t>
                          </a:r>
                          <a:endParaRPr lang="en-US" sz="1600" b="0" dirty="0">
                            <a:latin typeface="+mj-lt"/>
                            <a:ea typeface="Calibri"/>
                            <a:cs typeface="Times New Roman"/>
                          </a:endParaRPr>
                        </a:p>
                      </a:txBody>
                      <a:tcPr marL="48182" marR="48182" marT="0" marB="0" anchor="ctr"/>
                    </a:tc>
                    <a:extLst>
                      <a:ext uri="{0D108BD9-81ED-4DB2-BD59-A6C34878D82A}">
                        <a16:rowId xmlns:a16="http://schemas.microsoft.com/office/drawing/2014/main" xmlns="" val="10005"/>
                      </a:ext>
                    </a:extLst>
                  </a:tr>
                  <a:tr h="352531">
                    <a:tc>
                      <a:txBody>
                        <a:bodyPr/>
                        <a:lstStyle/>
                        <a:p>
                          <a:pPr marL="0" marR="0" algn="r">
                            <a:lnSpc>
                              <a:spcPct val="115000"/>
                            </a:lnSpc>
                            <a:spcBef>
                              <a:spcPts val="0"/>
                            </a:spcBef>
                            <a:spcAft>
                              <a:spcPts val="0"/>
                            </a:spcAft>
                          </a:pPr>
                          <a:r>
                            <a:rPr lang="en-US" sz="1800" dirty="0"/>
                            <a:t>Legal and ethical barriers</a:t>
                          </a:r>
                          <a:endParaRPr lang="en-US" sz="180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0</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2</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4</a:t>
                          </a:r>
                          <a:endParaRPr lang="en-US" sz="1600" b="0" dirty="0">
                            <a:latin typeface="+mj-lt"/>
                            <a:ea typeface="Calibri"/>
                            <a:cs typeface="Times New Roman"/>
                          </a:endParaRPr>
                        </a:p>
                      </a:txBody>
                      <a:tcPr marL="48182" marR="48182" marT="0" marB="0" anchor="ctr"/>
                    </a:tc>
                    <a:tc>
                      <a:txBody>
                        <a:bodyPr/>
                        <a:lstStyle/>
                        <a:p>
                          <a:pPr marL="0" marR="0" algn="ctr">
                            <a:lnSpc>
                              <a:spcPct val="115000"/>
                            </a:lnSpc>
                            <a:spcBef>
                              <a:spcPts val="0"/>
                            </a:spcBef>
                            <a:spcAft>
                              <a:spcPts val="0"/>
                            </a:spcAft>
                          </a:pPr>
                          <a:r>
                            <a:rPr lang="en-US" sz="1600" dirty="0"/>
                            <a:t>8</a:t>
                          </a:r>
                          <a:endParaRPr lang="en-US" sz="1600" b="0" dirty="0">
                            <a:latin typeface="+mj-lt"/>
                            <a:ea typeface="Calibri"/>
                            <a:cs typeface="Times New Roman"/>
                          </a:endParaRPr>
                        </a:p>
                      </a:txBody>
                      <a:tcPr marL="48182" marR="48182" marT="0" marB="0" anchor="ctr"/>
                    </a:tc>
                    <a:extLst>
                      <a:ext uri="{0D108BD9-81ED-4DB2-BD59-A6C34878D82A}">
                        <a16:rowId xmlns:a16="http://schemas.microsoft.com/office/drawing/2014/main" xmlns="" val="10006"/>
                      </a:ext>
                    </a:extLst>
                  </a:tr>
                </a:tbl>
              </a:graphicData>
            </a:graphic>
          </p:graphicFrame>
          <p:sp>
            <p:nvSpPr>
              <p:cNvPr id="63" name="TextBox 62">
                <a:extLst>
                  <a:ext uri="{FF2B5EF4-FFF2-40B4-BE49-F238E27FC236}">
                    <a16:creationId xmlns:a16="http://schemas.microsoft.com/office/drawing/2014/main" xmlns="" id="{56B4A1A5-9450-4F9B-BCF9-531DCA580F2A}"/>
                  </a:ext>
                </a:extLst>
              </p:cNvPr>
              <p:cNvSpPr txBox="1"/>
              <p:nvPr/>
            </p:nvSpPr>
            <p:spPr>
              <a:xfrm>
                <a:off x="4715719" y="21785298"/>
                <a:ext cx="1667970" cy="589094"/>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12" dirty="0"/>
                  <a:t>Banded Total Weighted Score: </a:t>
                </a:r>
              </a:p>
            </p:txBody>
          </p:sp>
        </p:grpSp>
        <p:sp>
          <p:nvSpPr>
            <p:cNvPr id="56" name="Rectangle 1">
              <a:extLst>
                <a:ext uri="{FF2B5EF4-FFF2-40B4-BE49-F238E27FC236}">
                  <a16:creationId xmlns:a16="http://schemas.microsoft.com/office/drawing/2014/main" xmlns="" id="{52C066F5-656F-4EBA-A8B7-C821A9627879}"/>
                </a:ext>
              </a:extLst>
            </p:cNvPr>
            <p:cNvSpPr>
              <a:spLocks noChangeArrowheads="1"/>
            </p:cNvSpPr>
            <p:nvPr/>
          </p:nvSpPr>
          <p:spPr bwMode="auto">
            <a:xfrm>
              <a:off x="4577413" y="22172508"/>
              <a:ext cx="722767" cy="1400719"/>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68033" tIns="43201" rIns="68033" bIns="43201" numCol="1" anchor="ctr" anchorCtr="0" compatLnSpc="1">
              <a:prstTxWarp prst="textNoShape">
                <a:avLst/>
              </a:prstTxWarp>
              <a:spAutoFit/>
            </a:bodyPr>
            <a:lstStyle/>
            <a:p>
              <a:pPr algn="r" fontAlgn="base">
                <a:spcBef>
                  <a:spcPct val="0"/>
                </a:spcBef>
                <a:spcAft>
                  <a:spcPct val="0"/>
                </a:spcAft>
              </a:pPr>
              <a:r>
                <a:rPr lang="en-IE" sz="1607" dirty="0">
                  <a:solidFill>
                    <a:schemeClr val="tx1"/>
                  </a:solidFill>
                  <a:latin typeface="+mj-lt"/>
                  <a:ea typeface="Calibri" pitchFamily="34" charset="0"/>
                  <a:cs typeface="Times New Roman" pitchFamily="18" charset="0"/>
                </a:rPr>
                <a:t>0:</a:t>
              </a:r>
            </a:p>
            <a:p>
              <a:pPr algn="r" fontAlgn="base">
                <a:spcBef>
                  <a:spcPct val="0"/>
                </a:spcBef>
                <a:spcAft>
                  <a:spcPct val="0"/>
                </a:spcAft>
              </a:pPr>
              <a:r>
                <a:rPr lang="en-IE" sz="1607" dirty="0">
                  <a:solidFill>
                    <a:schemeClr val="tx1"/>
                  </a:solidFill>
                  <a:latin typeface="+mj-lt"/>
                  <a:ea typeface="Calibri" pitchFamily="34" charset="0"/>
                  <a:cs typeface="Times New Roman" pitchFamily="18" charset="0"/>
                </a:rPr>
                <a:t>1-9:</a:t>
              </a:r>
              <a:endParaRPr lang="en-US" sz="1607" dirty="0">
                <a:solidFill>
                  <a:schemeClr val="tx1"/>
                </a:solidFill>
                <a:latin typeface="+mj-lt"/>
                <a:cs typeface="Arial" pitchFamily="34" charset="0"/>
              </a:endParaRPr>
            </a:p>
            <a:p>
              <a:pPr algn="r" eaLnBrk="0" fontAlgn="base" hangingPunct="0">
                <a:spcBef>
                  <a:spcPct val="0"/>
                </a:spcBef>
                <a:spcAft>
                  <a:spcPct val="0"/>
                </a:spcAft>
              </a:pPr>
              <a:r>
                <a:rPr lang="en-IE" sz="1607" dirty="0">
                  <a:solidFill>
                    <a:schemeClr val="tx1"/>
                  </a:solidFill>
                  <a:latin typeface="+mj-lt"/>
                  <a:ea typeface="Calibri" pitchFamily="34" charset="0"/>
                  <a:cs typeface="Times New Roman" pitchFamily="18" charset="0"/>
                </a:rPr>
                <a:t>10-19:</a:t>
              </a:r>
            </a:p>
            <a:p>
              <a:pPr algn="r" eaLnBrk="0" fontAlgn="base" hangingPunct="0">
                <a:spcBef>
                  <a:spcPct val="0"/>
                </a:spcBef>
                <a:spcAft>
                  <a:spcPct val="0"/>
                </a:spcAft>
              </a:pPr>
              <a:r>
                <a:rPr lang="en-IE" sz="1607" dirty="0">
                  <a:solidFill>
                    <a:schemeClr val="tx1"/>
                  </a:solidFill>
                  <a:latin typeface="+mj-lt"/>
                  <a:ea typeface="Calibri" pitchFamily="34" charset="0"/>
                  <a:cs typeface="Times New Roman" pitchFamily="18" charset="0"/>
                </a:rPr>
                <a:t>20-29:</a:t>
              </a:r>
            </a:p>
            <a:p>
              <a:pPr algn="r" eaLnBrk="0" fontAlgn="base" hangingPunct="0">
                <a:spcBef>
                  <a:spcPct val="0"/>
                </a:spcBef>
                <a:spcAft>
                  <a:spcPct val="0"/>
                </a:spcAft>
              </a:pPr>
              <a:r>
                <a:rPr lang="en-IE" sz="1607" dirty="0">
                  <a:solidFill>
                    <a:schemeClr val="tx1"/>
                  </a:solidFill>
                  <a:latin typeface="+mj-lt"/>
                  <a:ea typeface="Calibri" pitchFamily="34" charset="0"/>
                  <a:cs typeface="Times New Roman" pitchFamily="18" charset="0"/>
                </a:rPr>
                <a:t>30+:</a:t>
              </a:r>
              <a:endParaRPr lang="en-IE" sz="1607" dirty="0">
                <a:solidFill>
                  <a:schemeClr val="tx1"/>
                </a:solidFill>
                <a:latin typeface="+mj-lt"/>
                <a:cs typeface="Arial" pitchFamily="34" charset="0"/>
              </a:endParaRPr>
            </a:p>
          </p:txBody>
        </p:sp>
        <p:sp>
          <p:nvSpPr>
            <p:cNvPr id="57" name="Rectangle 1">
              <a:extLst>
                <a:ext uri="{FF2B5EF4-FFF2-40B4-BE49-F238E27FC236}">
                  <a16:creationId xmlns:a16="http://schemas.microsoft.com/office/drawing/2014/main" xmlns="" id="{6FDB9DB6-8A36-46D2-A9C3-CEF6B9F2A6E9}"/>
                </a:ext>
              </a:extLst>
            </p:cNvPr>
            <p:cNvSpPr>
              <a:spLocks noChangeArrowheads="1"/>
            </p:cNvSpPr>
            <p:nvPr/>
          </p:nvSpPr>
          <p:spPr bwMode="auto">
            <a:xfrm>
              <a:off x="5347986" y="22157323"/>
              <a:ext cx="1402496" cy="1400719"/>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34016" tIns="43201" rIns="68033" bIns="43201" numCol="1" anchor="ctr" anchorCtr="0" compatLnSpc="1">
              <a:prstTxWarp prst="textNoShape">
                <a:avLst/>
              </a:prstTxWarp>
              <a:spAutoFit/>
            </a:bodyPr>
            <a:lstStyle/>
            <a:p>
              <a:pPr fontAlgn="base">
                <a:spcBef>
                  <a:spcPct val="0"/>
                </a:spcBef>
                <a:spcAft>
                  <a:spcPct val="0"/>
                </a:spcAft>
              </a:pPr>
              <a:r>
                <a:rPr lang="en-IE" sz="1607" dirty="0">
                  <a:solidFill>
                    <a:schemeClr val="tx1"/>
                  </a:solidFill>
                  <a:latin typeface="+mj-lt"/>
                  <a:ea typeface="Calibri" pitchFamily="34" charset="0"/>
                  <a:cs typeface="Times New Roman" pitchFamily="18" charset="0"/>
                </a:rPr>
                <a:t>No complexity</a:t>
              </a:r>
            </a:p>
            <a:p>
              <a:pPr fontAlgn="base">
                <a:spcBef>
                  <a:spcPct val="0"/>
                </a:spcBef>
                <a:spcAft>
                  <a:spcPct val="0"/>
                </a:spcAft>
              </a:pPr>
              <a:r>
                <a:rPr lang="en-IE" sz="1607" dirty="0">
                  <a:solidFill>
                    <a:schemeClr val="tx1"/>
                  </a:solidFill>
                  <a:latin typeface="+mj-lt"/>
                  <a:ea typeface="Calibri" pitchFamily="34" charset="0"/>
                  <a:cs typeface="Times New Roman" pitchFamily="18" charset="0"/>
                </a:rPr>
                <a:t>Mild</a:t>
              </a:r>
              <a:endParaRPr lang="en-US" sz="1607" dirty="0">
                <a:solidFill>
                  <a:schemeClr val="tx1"/>
                </a:solidFill>
                <a:latin typeface="+mj-lt"/>
                <a:cs typeface="Arial" pitchFamily="34" charset="0"/>
              </a:endParaRPr>
            </a:p>
            <a:p>
              <a:pPr eaLnBrk="0" fontAlgn="base" hangingPunct="0">
                <a:spcBef>
                  <a:spcPct val="0"/>
                </a:spcBef>
                <a:spcAft>
                  <a:spcPct val="0"/>
                </a:spcAft>
              </a:pPr>
              <a:r>
                <a:rPr lang="en-IE" sz="1607" dirty="0">
                  <a:solidFill>
                    <a:schemeClr val="tx1"/>
                  </a:solidFill>
                  <a:latin typeface="+mj-lt"/>
                  <a:ea typeface="Calibri" pitchFamily="34" charset="0"/>
                  <a:cs typeface="Times New Roman" pitchFamily="18" charset="0"/>
                </a:rPr>
                <a:t>Moderate</a:t>
              </a:r>
            </a:p>
            <a:p>
              <a:pPr eaLnBrk="0" fontAlgn="base" hangingPunct="0">
                <a:spcBef>
                  <a:spcPct val="0"/>
                </a:spcBef>
                <a:spcAft>
                  <a:spcPct val="0"/>
                </a:spcAft>
              </a:pPr>
              <a:r>
                <a:rPr lang="en-IE" sz="1607" dirty="0">
                  <a:solidFill>
                    <a:schemeClr val="tx1"/>
                  </a:solidFill>
                  <a:latin typeface="+mj-lt"/>
                  <a:ea typeface="Calibri" pitchFamily="34" charset="0"/>
                  <a:cs typeface="Times New Roman" pitchFamily="18" charset="0"/>
                </a:rPr>
                <a:t>Severe</a:t>
              </a:r>
            </a:p>
            <a:p>
              <a:pPr eaLnBrk="0" fontAlgn="base" hangingPunct="0">
                <a:spcBef>
                  <a:spcPct val="0"/>
                </a:spcBef>
                <a:spcAft>
                  <a:spcPct val="0"/>
                </a:spcAft>
              </a:pPr>
              <a:r>
                <a:rPr lang="en-IE" sz="1607" dirty="0">
                  <a:solidFill>
                    <a:schemeClr val="tx1"/>
                  </a:solidFill>
                  <a:latin typeface="+mj-lt"/>
                  <a:ea typeface="Calibri" pitchFamily="34" charset="0"/>
                  <a:cs typeface="Times New Roman" pitchFamily="18" charset="0"/>
                </a:rPr>
                <a:t>Extreme</a:t>
              </a:r>
              <a:endParaRPr lang="en-IE" sz="1607" dirty="0">
                <a:solidFill>
                  <a:schemeClr val="tx1"/>
                </a:solidFill>
                <a:latin typeface="+mj-lt"/>
                <a:cs typeface="Arial" pitchFamily="34" charset="0"/>
              </a:endParaRPr>
            </a:p>
          </p:txBody>
        </p:sp>
      </p:grpSp>
      <p:sp>
        <p:nvSpPr>
          <p:cNvPr id="66" name="TextBox 65">
            <a:extLst>
              <a:ext uri="{FF2B5EF4-FFF2-40B4-BE49-F238E27FC236}">
                <a16:creationId xmlns:a16="http://schemas.microsoft.com/office/drawing/2014/main" xmlns="" id="{4BF95CFC-5BC8-40A0-82FB-8EE5BF91082E}"/>
              </a:ext>
            </a:extLst>
          </p:cNvPr>
          <p:cNvSpPr txBox="1"/>
          <p:nvPr/>
        </p:nvSpPr>
        <p:spPr>
          <a:xfrm>
            <a:off x="973253" y="21624108"/>
            <a:ext cx="6260910" cy="528606"/>
          </a:xfrm>
          <a:prstGeom prst="rect">
            <a:avLst/>
          </a:prstGeom>
          <a:solidFill>
            <a:schemeClr val="accent1">
              <a:lumMod val="60000"/>
              <a:lumOff val="40000"/>
            </a:schemeClr>
          </a:solidFill>
        </p:spPr>
        <p:txBody>
          <a:bodyPr wrap="square" rtlCol="0">
            <a:spAutoFit/>
          </a:bodyPr>
          <a:lstStyle/>
          <a:p>
            <a:pPr algn="ctr"/>
            <a:r>
              <a:rPr lang="en-GB" sz="2835" b="1" dirty="0"/>
              <a:t>Cycle 1 of Audit</a:t>
            </a:r>
          </a:p>
        </p:txBody>
      </p:sp>
      <p:sp>
        <p:nvSpPr>
          <p:cNvPr id="68" name="Content Placeholder 2">
            <a:extLst>
              <a:ext uri="{FF2B5EF4-FFF2-40B4-BE49-F238E27FC236}">
                <a16:creationId xmlns:a16="http://schemas.microsoft.com/office/drawing/2014/main" xmlns="" id="{36376684-F4E1-4A6F-AB0E-C5D0A618217E}"/>
              </a:ext>
            </a:extLst>
          </p:cNvPr>
          <p:cNvSpPr txBox="1">
            <a:spLocks/>
          </p:cNvSpPr>
          <p:nvPr/>
        </p:nvSpPr>
        <p:spPr>
          <a:xfrm>
            <a:off x="7644210" y="8469622"/>
            <a:ext cx="3030741" cy="2649418"/>
          </a:xfrm>
          <a:prstGeom prst="rect">
            <a:avLst/>
          </a:prstGeom>
          <a:solidFill>
            <a:srgbClr val="92D050"/>
          </a:solidFill>
        </p:spPr>
        <p:txBody>
          <a:bodyPr vert="horz" lIns="60704" tIns="30352" rIns="60704" bIns="3035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buNone/>
            </a:pPr>
            <a:r>
              <a:rPr lang="en-GB" sz="1726" b="1" dirty="0"/>
              <a:t>Inclusion criteria </a:t>
            </a:r>
            <a:endParaRPr lang="en-GB" sz="1726" dirty="0"/>
          </a:p>
          <a:p>
            <a:pPr>
              <a:lnSpc>
                <a:spcPct val="100000"/>
              </a:lnSpc>
            </a:pPr>
            <a:r>
              <a:rPr lang="en-GB" sz="1726" dirty="0"/>
              <a:t>New patient referrals to SCD </a:t>
            </a:r>
          </a:p>
          <a:p>
            <a:pPr>
              <a:lnSpc>
                <a:spcPct val="100000"/>
              </a:lnSpc>
            </a:pPr>
            <a:r>
              <a:rPr lang="en-GB" sz="1726" dirty="0"/>
              <a:t>Including existing patients of UDH seen before or in other departments </a:t>
            </a:r>
          </a:p>
          <a:p>
            <a:pPr>
              <a:lnSpc>
                <a:spcPct val="100000"/>
              </a:lnSpc>
            </a:pPr>
            <a:r>
              <a:rPr lang="en-GB" sz="1726" dirty="0"/>
              <a:t>Attending special care consultant clinics between April and October 2017</a:t>
            </a:r>
          </a:p>
        </p:txBody>
      </p:sp>
      <p:sp>
        <p:nvSpPr>
          <p:cNvPr id="71" name="TextBox 70">
            <a:extLst>
              <a:ext uri="{FF2B5EF4-FFF2-40B4-BE49-F238E27FC236}">
                <a16:creationId xmlns:a16="http://schemas.microsoft.com/office/drawing/2014/main" xmlns="" id="{7236EF1F-E26E-48A4-BC06-70F509A185A2}"/>
              </a:ext>
            </a:extLst>
          </p:cNvPr>
          <p:cNvSpPr txBox="1"/>
          <p:nvPr/>
        </p:nvSpPr>
        <p:spPr>
          <a:xfrm>
            <a:off x="981360" y="29841515"/>
            <a:ext cx="6166672" cy="357140"/>
          </a:xfrm>
          <a:prstGeom prst="rect">
            <a:avLst/>
          </a:prstGeom>
          <a:noFill/>
        </p:spPr>
        <p:txBody>
          <a:bodyPr wrap="square" rtlCol="0">
            <a:spAutoFit/>
          </a:bodyPr>
          <a:lstStyle/>
          <a:p>
            <a:pPr algn="just"/>
            <a:r>
              <a:rPr lang="en-GB" sz="1726" b="1" dirty="0"/>
              <a:t>Figure 2 </a:t>
            </a:r>
            <a:r>
              <a:rPr lang="en-GB" sz="1726" dirty="0"/>
              <a:t>. Proforma used to record treatment outcomes on clinic.  </a:t>
            </a:r>
          </a:p>
        </p:txBody>
      </p:sp>
      <p:graphicFrame>
        <p:nvGraphicFramePr>
          <p:cNvPr id="72" name="Table 71">
            <a:extLst>
              <a:ext uri="{FF2B5EF4-FFF2-40B4-BE49-F238E27FC236}">
                <a16:creationId xmlns:a16="http://schemas.microsoft.com/office/drawing/2014/main" xmlns="" id="{E93BADB6-8C40-42A2-A511-485252229D54}"/>
              </a:ext>
            </a:extLst>
          </p:cNvPr>
          <p:cNvGraphicFramePr>
            <a:graphicFrameLocks noGrp="1"/>
          </p:cNvGraphicFramePr>
          <p:nvPr>
            <p:extLst>
              <p:ext uri="{D42A27DB-BD31-4B8C-83A1-F6EECF244321}">
                <p14:modId xmlns:p14="http://schemas.microsoft.com/office/powerpoint/2010/main" val="2882786564"/>
              </p:ext>
            </p:extLst>
          </p:nvPr>
        </p:nvGraphicFramePr>
        <p:xfrm>
          <a:off x="7496361" y="19671211"/>
          <a:ext cx="6232193" cy="2835339"/>
        </p:xfrm>
        <a:graphic>
          <a:graphicData uri="http://schemas.openxmlformats.org/drawingml/2006/table">
            <a:tbl>
              <a:tblPr firstRow="1" firstCol="1" bandRow="1">
                <a:tableStyleId>{21E4AEA4-8DFA-4A89-87EB-49C32662AFE0}</a:tableStyleId>
              </a:tblPr>
              <a:tblGrid>
                <a:gridCol w="1889483">
                  <a:extLst>
                    <a:ext uri="{9D8B030D-6E8A-4147-A177-3AD203B41FA5}">
                      <a16:colId xmlns:a16="http://schemas.microsoft.com/office/drawing/2014/main" xmlns="" val="3070924452"/>
                    </a:ext>
                  </a:extLst>
                </a:gridCol>
                <a:gridCol w="1242123">
                  <a:extLst>
                    <a:ext uri="{9D8B030D-6E8A-4147-A177-3AD203B41FA5}">
                      <a16:colId xmlns:a16="http://schemas.microsoft.com/office/drawing/2014/main" xmlns="" val="1187206433"/>
                    </a:ext>
                  </a:extLst>
                </a:gridCol>
                <a:gridCol w="1242797">
                  <a:extLst>
                    <a:ext uri="{9D8B030D-6E8A-4147-A177-3AD203B41FA5}">
                      <a16:colId xmlns:a16="http://schemas.microsoft.com/office/drawing/2014/main" xmlns="" val="1078473429"/>
                    </a:ext>
                  </a:extLst>
                </a:gridCol>
                <a:gridCol w="1193543">
                  <a:extLst>
                    <a:ext uri="{9D8B030D-6E8A-4147-A177-3AD203B41FA5}">
                      <a16:colId xmlns:a16="http://schemas.microsoft.com/office/drawing/2014/main" xmlns="" val="3835599552"/>
                    </a:ext>
                  </a:extLst>
                </a:gridCol>
                <a:gridCol w="664247">
                  <a:extLst>
                    <a:ext uri="{9D8B030D-6E8A-4147-A177-3AD203B41FA5}">
                      <a16:colId xmlns:a16="http://schemas.microsoft.com/office/drawing/2014/main" xmlns="" val="1979257155"/>
                    </a:ext>
                  </a:extLst>
                </a:gridCol>
              </a:tblGrid>
              <a:tr h="1007779">
                <a:tc>
                  <a:txBody>
                    <a:bodyPr/>
                    <a:lstStyle/>
                    <a:p>
                      <a:pPr algn="just">
                        <a:lnSpc>
                          <a:spcPct val="107000"/>
                        </a:lnSpc>
                        <a:spcAft>
                          <a:spcPts val="800"/>
                        </a:spcAft>
                      </a:pPr>
                      <a:r>
                        <a:rPr lang="en-GB" sz="1900">
                          <a:effectLst/>
                        </a:rPr>
                        <a:t>Standard</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a:effectLst/>
                        </a:rPr>
                        <a:t>Target (%)</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dirty="0">
                          <a:effectLst/>
                        </a:rPr>
                        <a:t>Results</a:t>
                      </a:r>
                    </a:p>
                    <a:p>
                      <a:pPr algn="just">
                        <a:lnSpc>
                          <a:spcPct val="107000"/>
                        </a:lnSpc>
                        <a:spcAft>
                          <a:spcPts val="800"/>
                        </a:spcAft>
                      </a:pPr>
                      <a:r>
                        <a:rPr lang="en-GB" sz="1900" dirty="0">
                          <a:effectLst/>
                        </a:rPr>
                        <a:t>1st Cycle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dirty="0">
                          <a:effectLst/>
                        </a:rPr>
                        <a:t>Results</a:t>
                      </a:r>
                    </a:p>
                    <a:p>
                      <a:pPr algn="just">
                        <a:lnSpc>
                          <a:spcPct val="107000"/>
                        </a:lnSpc>
                        <a:spcAft>
                          <a:spcPts val="800"/>
                        </a:spcAft>
                      </a:pPr>
                      <a:r>
                        <a:rPr lang="en-GB" sz="1900" dirty="0">
                          <a:effectLst/>
                        </a:rPr>
                        <a:t>2nd Cycle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a:effectLst/>
                        </a:rPr>
                        <a:t>Met (%)</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1580573381"/>
                  </a:ext>
                </a:extLst>
              </a:tr>
              <a:tr h="294487">
                <a:tc>
                  <a:txBody>
                    <a:bodyPr/>
                    <a:lstStyle/>
                    <a:p>
                      <a:pPr algn="l">
                        <a:lnSpc>
                          <a:spcPct val="107000"/>
                        </a:lnSpc>
                        <a:spcAft>
                          <a:spcPts val="800"/>
                        </a:spcAft>
                      </a:pPr>
                      <a:r>
                        <a:rPr lang="en-GB" sz="1900">
                          <a:effectLst/>
                        </a:rPr>
                        <a:t>RTT &lt;26 weeks </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a:effectLst/>
                        </a:rPr>
                        <a:t>95</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a:effectLst/>
                        </a:rPr>
                        <a:t>62</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a:effectLst/>
                        </a:rPr>
                        <a:t>35</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a:effectLst/>
                        </a:rPr>
                        <a:t>N</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839142725"/>
                  </a:ext>
                </a:extLst>
              </a:tr>
              <a:tr h="910822">
                <a:tc>
                  <a:txBody>
                    <a:bodyPr/>
                    <a:lstStyle/>
                    <a:p>
                      <a:pPr algn="l">
                        <a:lnSpc>
                          <a:spcPct val="107000"/>
                        </a:lnSpc>
                        <a:spcAft>
                          <a:spcPts val="800"/>
                        </a:spcAft>
                      </a:pPr>
                      <a:r>
                        <a:rPr lang="en-GB" sz="1900" dirty="0">
                          <a:effectLst/>
                        </a:rPr>
                        <a:t>Referral to first treatment &lt;36 weeks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a:effectLst/>
                        </a:rPr>
                        <a:t>100</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dirty="0">
                          <a:effectLst/>
                        </a:rPr>
                        <a:t>27</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dirty="0">
                          <a:effectLst/>
                        </a:rPr>
                        <a:t>36</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a:effectLst/>
                        </a:rPr>
                        <a:t>N</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3476162532"/>
                  </a:ext>
                </a:extLst>
              </a:tr>
              <a:tr h="602654">
                <a:tc>
                  <a:txBody>
                    <a:bodyPr/>
                    <a:lstStyle/>
                    <a:p>
                      <a:pPr algn="l">
                        <a:lnSpc>
                          <a:spcPct val="107000"/>
                        </a:lnSpc>
                        <a:spcAft>
                          <a:spcPts val="800"/>
                        </a:spcAft>
                      </a:pPr>
                      <a:r>
                        <a:rPr lang="en-GB" sz="1900" dirty="0">
                          <a:effectLst/>
                        </a:rPr>
                        <a:t>BDA case mix score recorded</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dirty="0">
                          <a:effectLst/>
                        </a:rPr>
                        <a:t>100</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dirty="0">
                          <a:effectLst/>
                        </a:rPr>
                        <a:t>62</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dirty="0">
                          <a:effectLst/>
                        </a:rPr>
                        <a:t>67</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pPr>
                      <a:r>
                        <a:rPr lang="en-GB" sz="1900" dirty="0">
                          <a:effectLst/>
                        </a:rPr>
                        <a:t>N</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742799595"/>
                  </a:ext>
                </a:extLst>
              </a:tr>
            </a:tbl>
          </a:graphicData>
        </a:graphic>
      </p:graphicFrame>
      <p:sp>
        <p:nvSpPr>
          <p:cNvPr id="55" name="Rectangle 54">
            <a:extLst>
              <a:ext uri="{FF2B5EF4-FFF2-40B4-BE49-F238E27FC236}">
                <a16:creationId xmlns:a16="http://schemas.microsoft.com/office/drawing/2014/main" xmlns="" id="{DE270AE2-E79D-4447-8437-A72374E4AA54}"/>
              </a:ext>
            </a:extLst>
          </p:cNvPr>
          <p:cNvSpPr/>
          <p:nvPr/>
        </p:nvSpPr>
        <p:spPr>
          <a:xfrm>
            <a:off x="1061852" y="11058872"/>
            <a:ext cx="6146880" cy="165075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79" b="1" dirty="0">
                <a:solidFill>
                  <a:schemeClr val="tx1"/>
                </a:solidFill>
              </a:rPr>
              <a:t>BDA case mix model: </a:t>
            </a:r>
          </a:p>
          <a:p>
            <a:pPr marL="323985" indent="-323985" algn="just">
              <a:buFont typeface="Arial" panose="020B0604020202020204" pitchFamily="34" charset="0"/>
              <a:buChar char="•"/>
            </a:pPr>
            <a:r>
              <a:rPr lang="en-US" sz="2079" dirty="0">
                <a:solidFill>
                  <a:schemeClr val="tx1"/>
                </a:solidFill>
              </a:rPr>
              <a:t>Use of BDA case mix score</a:t>
            </a:r>
            <a:r>
              <a:rPr lang="en-US" sz="2079" baseline="30000" dirty="0">
                <a:solidFill>
                  <a:schemeClr val="tx1"/>
                </a:solidFill>
              </a:rPr>
              <a:t>3 </a:t>
            </a:r>
            <a:r>
              <a:rPr lang="en-US" sz="2079" dirty="0">
                <a:solidFill>
                  <a:schemeClr val="tx1"/>
                </a:solidFill>
              </a:rPr>
              <a:t>(Figure 1) can aid </a:t>
            </a:r>
            <a:r>
              <a:rPr lang="en-GB" sz="2079" dirty="0">
                <a:solidFill>
                  <a:schemeClr val="tx1"/>
                </a:solidFill>
              </a:rPr>
              <a:t>communication of the complexities involved in the individual patient case to other members of the dental team</a:t>
            </a:r>
            <a:r>
              <a:rPr lang="en-GB" sz="2079" baseline="30000" dirty="0">
                <a:solidFill>
                  <a:schemeClr val="tx1"/>
                </a:solidFill>
              </a:rPr>
              <a:t>4</a:t>
            </a:r>
            <a:r>
              <a:rPr lang="en-GB" sz="2079" dirty="0">
                <a:solidFill>
                  <a:schemeClr val="tx1"/>
                </a:solidFill>
              </a:rPr>
              <a:t>.</a:t>
            </a:r>
          </a:p>
        </p:txBody>
      </p:sp>
      <p:sp>
        <p:nvSpPr>
          <p:cNvPr id="10" name="TextBox 9">
            <a:extLst>
              <a:ext uri="{FF2B5EF4-FFF2-40B4-BE49-F238E27FC236}">
                <a16:creationId xmlns:a16="http://schemas.microsoft.com/office/drawing/2014/main" xmlns="" id="{2627A1BA-E72D-4369-A463-92B93653182D}"/>
              </a:ext>
            </a:extLst>
          </p:cNvPr>
          <p:cNvSpPr txBox="1"/>
          <p:nvPr/>
        </p:nvSpPr>
        <p:spPr>
          <a:xfrm>
            <a:off x="7561942" y="28167938"/>
            <a:ext cx="6211712" cy="2011361"/>
          </a:xfrm>
          <a:prstGeom prst="rect">
            <a:avLst/>
          </a:prstGeom>
          <a:noFill/>
        </p:spPr>
        <p:txBody>
          <a:bodyPr wrap="square" rtlCol="0">
            <a:spAutoFit/>
          </a:bodyPr>
          <a:lstStyle/>
          <a:p>
            <a:pPr algn="just"/>
            <a:r>
              <a:rPr lang="en-GB" sz="2079" dirty="0"/>
              <a:t>A BDA case mix score was recorded for 67% of patients, identifying a further training need, as it was not consistently used by all clinicians. For those recorded, the case mix score ranged from 9, mild complexity, to 44, extreme complexity, with a median score of 25, severe complexity</a:t>
            </a:r>
          </a:p>
        </p:txBody>
      </p:sp>
      <p:graphicFrame>
        <p:nvGraphicFramePr>
          <p:cNvPr id="15" name="Table 14">
            <a:extLst>
              <a:ext uri="{FF2B5EF4-FFF2-40B4-BE49-F238E27FC236}">
                <a16:creationId xmlns:a16="http://schemas.microsoft.com/office/drawing/2014/main" xmlns="" id="{26293D4C-E529-42D3-AE3C-090751D39D9A}"/>
              </a:ext>
            </a:extLst>
          </p:cNvPr>
          <p:cNvGraphicFramePr>
            <a:graphicFrameLocks noGrp="1"/>
          </p:cNvGraphicFramePr>
          <p:nvPr>
            <p:extLst>
              <p:ext uri="{D42A27DB-BD31-4B8C-83A1-F6EECF244321}">
                <p14:modId xmlns:p14="http://schemas.microsoft.com/office/powerpoint/2010/main" val="2717880046"/>
              </p:ext>
            </p:extLst>
          </p:nvPr>
        </p:nvGraphicFramePr>
        <p:xfrm>
          <a:off x="7585166" y="12452337"/>
          <a:ext cx="6219832" cy="2086801"/>
        </p:xfrm>
        <a:graphic>
          <a:graphicData uri="http://schemas.openxmlformats.org/drawingml/2006/table">
            <a:tbl>
              <a:tblPr firstRow="1" firstCol="1" bandRow="1">
                <a:tableStyleId>{5C22544A-7EE6-4342-B048-85BDC9FD1C3A}</a:tableStyleId>
              </a:tblPr>
              <a:tblGrid>
                <a:gridCol w="4150480">
                  <a:extLst>
                    <a:ext uri="{9D8B030D-6E8A-4147-A177-3AD203B41FA5}">
                      <a16:colId xmlns:a16="http://schemas.microsoft.com/office/drawing/2014/main" xmlns="" val="3431508788"/>
                    </a:ext>
                  </a:extLst>
                </a:gridCol>
                <a:gridCol w="2069352">
                  <a:extLst>
                    <a:ext uri="{9D8B030D-6E8A-4147-A177-3AD203B41FA5}">
                      <a16:colId xmlns:a16="http://schemas.microsoft.com/office/drawing/2014/main" xmlns="" val="168452833"/>
                    </a:ext>
                  </a:extLst>
                </a:gridCol>
              </a:tblGrid>
              <a:tr h="602654">
                <a:tc>
                  <a:txBody>
                    <a:bodyPr/>
                    <a:lstStyle/>
                    <a:p>
                      <a:pPr algn="just">
                        <a:lnSpc>
                          <a:spcPct val="107000"/>
                        </a:lnSpc>
                        <a:spcAft>
                          <a:spcPts val="800"/>
                        </a:spcAft>
                        <a:tabLst>
                          <a:tab pos="2413000" algn="l"/>
                        </a:tabLst>
                      </a:pPr>
                      <a:r>
                        <a:rPr lang="en-GB" sz="1900" dirty="0">
                          <a:effectLst/>
                        </a:rPr>
                        <a:t>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l">
                        <a:lnSpc>
                          <a:spcPct val="107000"/>
                        </a:lnSpc>
                        <a:spcAft>
                          <a:spcPts val="800"/>
                        </a:spcAft>
                        <a:tabLst>
                          <a:tab pos="2413000" algn="l"/>
                        </a:tabLst>
                      </a:pPr>
                      <a:r>
                        <a:rPr lang="en-GB" sz="1900" dirty="0">
                          <a:effectLst/>
                        </a:rPr>
                        <a:t>Number of patients (N = 74)</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2417280908"/>
                  </a:ext>
                </a:extLst>
              </a:tr>
              <a:tr h="294487">
                <a:tc>
                  <a:txBody>
                    <a:bodyPr/>
                    <a:lstStyle/>
                    <a:p>
                      <a:pPr algn="just">
                        <a:lnSpc>
                          <a:spcPct val="107000"/>
                        </a:lnSpc>
                        <a:spcAft>
                          <a:spcPts val="800"/>
                        </a:spcAft>
                        <a:tabLst>
                          <a:tab pos="2413000" algn="l"/>
                        </a:tabLst>
                      </a:pPr>
                      <a:r>
                        <a:rPr lang="en-GB" sz="1900">
                          <a:effectLst/>
                        </a:rPr>
                        <a:t>New patients </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r>
                        <a:rPr lang="en-GB" sz="1900">
                          <a:effectLst/>
                        </a:rPr>
                        <a:t>49</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3679702551"/>
                  </a:ext>
                </a:extLst>
              </a:tr>
              <a:tr h="294487">
                <a:tc>
                  <a:txBody>
                    <a:bodyPr/>
                    <a:lstStyle/>
                    <a:p>
                      <a:pPr algn="just">
                        <a:lnSpc>
                          <a:spcPct val="107000"/>
                        </a:lnSpc>
                        <a:spcAft>
                          <a:spcPts val="800"/>
                        </a:spcAft>
                        <a:tabLst>
                          <a:tab pos="2413000" algn="l"/>
                        </a:tabLst>
                      </a:pPr>
                      <a:r>
                        <a:rPr lang="en-GB" sz="1900">
                          <a:effectLst/>
                        </a:rPr>
                        <a:t>Recall / Reviews </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r>
                        <a:rPr lang="en-GB" sz="1900">
                          <a:effectLst/>
                        </a:rPr>
                        <a:t>4</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2092329110"/>
                  </a:ext>
                </a:extLst>
              </a:tr>
              <a:tr h="294487">
                <a:tc>
                  <a:txBody>
                    <a:bodyPr/>
                    <a:lstStyle/>
                    <a:p>
                      <a:pPr algn="just">
                        <a:lnSpc>
                          <a:spcPct val="107000"/>
                        </a:lnSpc>
                        <a:spcAft>
                          <a:spcPts val="800"/>
                        </a:spcAft>
                        <a:tabLst>
                          <a:tab pos="2413000" algn="l"/>
                        </a:tabLst>
                      </a:pPr>
                      <a:r>
                        <a:rPr lang="en-GB" sz="1900">
                          <a:effectLst/>
                        </a:rPr>
                        <a:t>Cancellation (on day/short notice)</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r>
                        <a:rPr lang="en-GB" sz="1900">
                          <a:effectLst/>
                        </a:rPr>
                        <a:t>3</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514670923"/>
                  </a:ext>
                </a:extLst>
              </a:tr>
              <a:tr h="294487">
                <a:tc>
                  <a:txBody>
                    <a:bodyPr/>
                    <a:lstStyle/>
                    <a:p>
                      <a:pPr algn="just">
                        <a:lnSpc>
                          <a:spcPct val="107000"/>
                        </a:lnSpc>
                        <a:spcAft>
                          <a:spcPts val="800"/>
                        </a:spcAft>
                        <a:tabLst>
                          <a:tab pos="2413000" algn="l"/>
                        </a:tabLst>
                      </a:pPr>
                      <a:r>
                        <a:rPr lang="en-GB" sz="1900">
                          <a:effectLst/>
                        </a:rPr>
                        <a:t>DNA</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r>
                        <a:rPr lang="en-GB" sz="1900">
                          <a:effectLst/>
                        </a:rPr>
                        <a:t>17</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1814349121"/>
                  </a:ext>
                </a:extLst>
              </a:tr>
              <a:tr h="294487">
                <a:tc>
                  <a:txBody>
                    <a:bodyPr/>
                    <a:lstStyle/>
                    <a:p>
                      <a:pPr algn="just">
                        <a:lnSpc>
                          <a:spcPct val="107000"/>
                        </a:lnSpc>
                        <a:spcAft>
                          <a:spcPts val="800"/>
                        </a:spcAft>
                        <a:tabLst>
                          <a:tab pos="2413000" algn="l"/>
                        </a:tabLst>
                      </a:pPr>
                      <a:r>
                        <a:rPr lang="en-GB" sz="1900" dirty="0">
                          <a:effectLst/>
                        </a:rPr>
                        <a:t>Unable to obtain file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tc>
                  <a:txBody>
                    <a:bodyPr/>
                    <a:lstStyle/>
                    <a:p>
                      <a:pPr algn="just">
                        <a:lnSpc>
                          <a:spcPct val="107000"/>
                        </a:lnSpc>
                        <a:spcAft>
                          <a:spcPts val="800"/>
                        </a:spcAft>
                        <a:tabLst>
                          <a:tab pos="2413000" algn="l"/>
                        </a:tabLst>
                      </a:pPr>
                      <a:r>
                        <a:rPr lang="en-GB" sz="1900" dirty="0">
                          <a:effectLst/>
                        </a:rPr>
                        <a:t>1</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4802" marR="64802" marT="0" marB="0"/>
                </a:tc>
                <a:extLst>
                  <a:ext uri="{0D108BD9-81ED-4DB2-BD59-A6C34878D82A}">
                    <a16:rowId xmlns:a16="http://schemas.microsoft.com/office/drawing/2014/main" xmlns="" val="1906333965"/>
                  </a:ext>
                </a:extLst>
              </a:tr>
            </a:tbl>
          </a:graphicData>
        </a:graphic>
      </p:graphicFrame>
      <p:sp>
        <p:nvSpPr>
          <p:cNvPr id="64" name="TextBox 63">
            <a:extLst>
              <a:ext uri="{FF2B5EF4-FFF2-40B4-BE49-F238E27FC236}">
                <a16:creationId xmlns:a16="http://schemas.microsoft.com/office/drawing/2014/main" xmlns="" id="{14A74A20-D450-4EB0-8C15-4C81D042DD64}"/>
              </a:ext>
            </a:extLst>
          </p:cNvPr>
          <p:cNvSpPr txBox="1"/>
          <p:nvPr/>
        </p:nvSpPr>
        <p:spPr>
          <a:xfrm>
            <a:off x="7532647" y="14581265"/>
            <a:ext cx="6166672" cy="357140"/>
          </a:xfrm>
          <a:prstGeom prst="rect">
            <a:avLst/>
          </a:prstGeom>
          <a:noFill/>
        </p:spPr>
        <p:txBody>
          <a:bodyPr wrap="square" rtlCol="0">
            <a:spAutoFit/>
          </a:bodyPr>
          <a:lstStyle/>
          <a:p>
            <a:pPr algn="just"/>
            <a:r>
              <a:rPr lang="en-GB" sz="1726" b="1" dirty="0"/>
              <a:t>Table  1 </a:t>
            </a:r>
            <a:r>
              <a:rPr lang="en-GB" sz="1726" dirty="0"/>
              <a:t>. Breakdown of patients from consultant clinic day sheets</a:t>
            </a:r>
          </a:p>
        </p:txBody>
      </p:sp>
    </p:spTree>
    <p:extLst>
      <p:ext uri="{BB962C8B-B14F-4D97-AF65-F5344CB8AC3E}">
        <p14:creationId xmlns:p14="http://schemas.microsoft.com/office/powerpoint/2010/main" val="382000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8538" y="450771"/>
            <a:ext cx="20726557" cy="29346746"/>
          </a:xfrm>
          <a:noFill/>
        </p:spPr>
        <p:txBody>
          <a:bodyPr/>
          <a:lstStyle/>
          <a:p>
            <a:pPr marL="0" indent="0">
              <a:buNone/>
            </a:pPr>
            <a:endParaRPr lang="en-GB" sz="2131" dirty="0"/>
          </a:p>
          <a:p>
            <a:pPr marL="0" indent="0">
              <a:buNone/>
            </a:pPr>
            <a:endParaRPr lang="en-GB" sz="2131" dirty="0"/>
          </a:p>
          <a:p>
            <a:pPr marL="0" indent="0">
              <a:buNone/>
            </a:pPr>
            <a:endParaRPr lang="en-GB" sz="2131" dirty="0"/>
          </a:p>
          <a:p>
            <a:pPr marL="0" indent="0">
              <a:buNone/>
            </a:pPr>
            <a:endParaRPr lang="en-GB" sz="2131" dirty="0"/>
          </a:p>
          <a:p>
            <a:pPr marL="0" indent="0">
              <a:buNone/>
            </a:pPr>
            <a:endParaRPr lang="en-GB" sz="2131" dirty="0"/>
          </a:p>
          <a:p>
            <a:pPr marL="0" indent="0">
              <a:buNone/>
            </a:pPr>
            <a:r>
              <a:rPr lang="en-GB" sz="2228" dirty="0"/>
              <a:t> </a:t>
            </a:r>
          </a:p>
          <a:p>
            <a:pPr marL="0" indent="0">
              <a:buNone/>
            </a:pPr>
            <a:endParaRPr lang="en-GB" sz="2131" dirty="0"/>
          </a:p>
        </p:txBody>
      </p:sp>
      <p:sp>
        <p:nvSpPr>
          <p:cNvPr id="26" name="TextBox 25"/>
          <p:cNvSpPr txBox="1"/>
          <p:nvPr/>
        </p:nvSpPr>
        <p:spPr>
          <a:xfrm>
            <a:off x="2724616" y="11579175"/>
            <a:ext cx="126518" cy="333621"/>
          </a:xfrm>
          <a:prstGeom prst="rect">
            <a:avLst/>
          </a:prstGeom>
          <a:noFill/>
        </p:spPr>
        <p:txBody>
          <a:bodyPr wrap="none" lIns="62615" tIns="31307" rIns="62615" bIns="31307" rtlCol="0">
            <a:spAutoFit/>
          </a:bodyPr>
          <a:lstStyle/>
          <a:p>
            <a:endParaRPr lang="en-US" sz="1757" dirty="0"/>
          </a:p>
        </p:txBody>
      </p:sp>
      <p:sp>
        <p:nvSpPr>
          <p:cNvPr id="33" name="TextBox 32"/>
          <p:cNvSpPr txBox="1"/>
          <p:nvPr/>
        </p:nvSpPr>
        <p:spPr>
          <a:xfrm>
            <a:off x="2746203" y="11643970"/>
            <a:ext cx="126518" cy="333621"/>
          </a:xfrm>
          <a:prstGeom prst="rect">
            <a:avLst/>
          </a:prstGeom>
          <a:noFill/>
        </p:spPr>
        <p:txBody>
          <a:bodyPr wrap="none" lIns="62615" tIns="31307" rIns="62615" bIns="31307" rtlCol="0">
            <a:spAutoFit/>
          </a:bodyPr>
          <a:lstStyle/>
          <a:p>
            <a:endParaRPr lang="en-US" sz="1757" dirty="0"/>
          </a:p>
        </p:txBody>
      </p:sp>
      <p:sp>
        <p:nvSpPr>
          <p:cNvPr id="46" name="TextBox 45"/>
          <p:cNvSpPr txBox="1"/>
          <p:nvPr/>
        </p:nvSpPr>
        <p:spPr>
          <a:xfrm>
            <a:off x="12503209" y="17151511"/>
            <a:ext cx="126518" cy="333621"/>
          </a:xfrm>
          <a:prstGeom prst="rect">
            <a:avLst/>
          </a:prstGeom>
          <a:noFill/>
        </p:spPr>
        <p:txBody>
          <a:bodyPr wrap="none" lIns="62615" tIns="31307" rIns="62615" bIns="31307" rtlCol="0">
            <a:spAutoFit/>
          </a:bodyPr>
          <a:lstStyle/>
          <a:p>
            <a:endParaRPr lang="en-US" sz="1757" dirty="0"/>
          </a:p>
        </p:txBody>
      </p:sp>
      <p:sp>
        <p:nvSpPr>
          <p:cNvPr id="61" name="TextBox 60"/>
          <p:cNvSpPr txBox="1"/>
          <p:nvPr/>
        </p:nvSpPr>
        <p:spPr>
          <a:xfrm>
            <a:off x="14520237" y="25235484"/>
            <a:ext cx="6213636" cy="4633323"/>
          </a:xfrm>
          <a:prstGeom prst="rect">
            <a:avLst/>
          </a:prstGeom>
          <a:noFill/>
        </p:spPr>
        <p:txBody>
          <a:bodyPr wrap="square" lIns="62615" tIns="31307" rIns="62615" bIns="31307" rtlCol="0">
            <a:spAutoFit/>
          </a:bodyPr>
          <a:lstStyle/>
          <a:p>
            <a:pPr marL="498244" indent="-498244">
              <a:buFontTx/>
              <a:buAutoNum type="arabicPeriod"/>
            </a:pPr>
            <a:r>
              <a:rPr lang="en-GB" sz="1414" dirty="0"/>
              <a:t>Office National Statistics (2017). Overview of the UK population: July 2017. Available at: </a:t>
            </a:r>
            <a:r>
              <a:rPr lang="en-GB" sz="1414" dirty="0">
                <a:hlinkClick r:id="rId3"/>
              </a:rPr>
              <a:t>https://www.ons.gov.uk/peoplepopulationandcommunity/populationandmigration/populationestimates/articles/overviewoftheukpopulation/july2017</a:t>
            </a:r>
            <a:r>
              <a:rPr lang="en-GB" sz="1414" dirty="0"/>
              <a:t> </a:t>
            </a:r>
            <a:r>
              <a:rPr lang="en-IE" altLang="en-US" sz="1414" dirty="0"/>
              <a:t>(Accessed 22 Nov 2017) </a:t>
            </a:r>
            <a:endParaRPr lang="en-GB" sz="1414" dirty="0"/>
          </a:p>
          <a:p>
            <a:pPr marL="498244" indent="-498244">
              <a:buAutoNum type="arabicPeriod"/>
            </a:pPr>
            <a:r>
              <a:rPr lang="en-GB" sz="1414" dirty="0"/>
              <a:t>Office National Statistics. (2016). Labour workforce Survey. </a:t>
            </a:r>
          </a:p>
          <a:p>
            <a:pPr marL="498244" indent="-498244">
              <a:buFontTx/>
              <a:buAutoNum type="arabicPeriod"/>
            </a:pPr>
            <a:r>
              <a:rPr lang="en-US" altLang="en-US" sz="1414" dirty="0"/>
              <a:t>Osailan, S. Proctor, G. Shirlaw, P.J.  McParland, H. Larkin, G.,Kirkham, B.Challacombe, S. J.</a:t>
            </a:r>
            <a:r>
              <a:rPr lang="en-GB" altLang="en-US" sz="1414" dirty="0"/>
              <a:t> (2011) Investigating the relationship between hyposalivation and mucosal wetness.  </a:t>
            </a:r>
            <a:r>
              <a:rPr lang="en-GB" altLang="en-US" sz="1414" i="1" dirty="0"/>
              <a:t>Oral Diseases </a:t>
            </a:r>
            <a:r>
              <a:rPr lang="en-GB" altLang="en-US" sz="1414" dirty="0"/>
              <a:t>17:1;109–114</a:t>
            </a:r>
          </a:p>
          <a:p>
            <a:pPr marL="498244" indent="-498244">
              <a:buFontTx/>
              <a:buAutoNum type="arabicPeriod"/>
            </a:pPr>
            <a:r>
              <a:rPr lang="en-GB" sz="1414" dirty="0"/>
              <a:t>Public Health England. (2014). </a:t>
            </a:r>
            <a:r>
              <a:rPr lang="en-GB" sz="1414" i="1" dirty="0"/>
              <a:t>Delivering better oral health: an evidence-based toolkit for prevention (Third Edition). </a:t>
            </a:r>
            <a:endParaRPr lang="en-GB" altLang="en-US" sz="1414" dirty="0"/>
          </a:p>
          <a:p>
            <a:pPr marL="498244" indent="-498244">
              <a:buFontTx/>
              <a:buAutoNum type="arabicPeriod"/>
            </a:pPr>
            <a:r>
              <a:rPr lang="en-GB" sz="1414" dirty="0"/>
              <a:t> National Institute of Clinical Excellence (NICE) (2004). </a:t>
            </a:r>
            <a:r>
              <a:rPr lang="en-GB" sz="1414" i="1" dirty="0"/>
              <a:t>Dental checks: intervals between oral health review; CG19</a:t>
            </a:r>
            <a:r>
              <a:rPr lang="en-IE" altLang="en-US" sz="1414" dirty="0"/>
              <a:t>SIG. </a:t>
            </a:r>
          </a:p>
          <a:p>
            <a:pPr marL="498244" indent="-498244">
              <a:buFontTx/>
              <a:buAutoNum type="arabicPeriod"/>
            </a:pPr>
            <a:r>
              <a:rPr lang="en-IE" altLang="en-US" sz="1414" dirty="0"/>
              <a:t>All Wales Special Interest Group/Oral Health Care. (2009) </a:t>
            </a:r>
            <a:r>
              <a:rPr lang="en-IE" altLang="en-US" sz="1414" i="1" dirty="0"/>
              <a:t>Oral Nutritional Supplementation and Oral Health Guidelines</a:t>
            </a:r>
            <a:r>
              <a:rPr lang="en-IE" altLang="en-US" sz="1414" dirty="0"/>
              <a:t>. Available at: </a:t>
            </a:r>
            <a:r>
              <a:rPr lang="en-IE" altLang="en-US" sz="1414" u="sng" dirty="0">
                <a:hlinkClick r:id="rId4"/>
              </a:rPr>
              <a:t>http://www.sigwales.org/wp-content/uploads/sipfinalcorrectedapril201053.pdf</a:t>
            </a:r>
            <a:r>
              <a:rPr lang="en-IE" altLang="en-US" sz="1414" dirty="0"/>
              <a:t> (Accessed 22 Nov 2017) </a:t>
            </a:r>
            <a:endParaRPr lang="en-GB" sz="1414" dirty="0"/>
          </a:p>
          <a:p>
            <a:pPr marL="498244" indent="-498244">
              <a:buFontTx/>
              <a:buAutoNum type="arabicPeriod"/>
            </a:pPr>
            <a:r>
              <a:rPr lang="en-IE" sz="1414" dirty="0"/>
              <a:t> Mental Capacity Act (2005). England and Wales. </a:t>
            </a:r>
          </a:p>
          <a:p>
            <a:pPr marL="498244" indent="-498244">
              <a:buFontTx/>
              <a:buAutoNum type="arabicPeriod"/>
            </a:pPr>
            <a:r>
              <a:rPr lang="en-IE" altLang="en-US" sz="1414" dirty="0"/>
              <a:t>SIG. All Wales Special Interest Group/Oral Health Care. (2014). </a:t>
            </a:r>
            <a:r>
              <a:rPr lang="en-IE" altLang="en-US" sz="1414" i="1" dirty="0"/>
              <a:t>Dysphagia and Oral Health</a:t>
            </a:r>
            <a:r>
              <a:rPr lang="en-IE" altLang="en-US" sz="1414" dirty="0"/>
              <a:t>. Available at: </a:t>
            </a:r>
            <a:r>
              <a:rPr lang="en-IE" altLang="en-US" sz="1414" dirty="0">
                <a:hlinkClick r:id="rId5"/>
              </a:rPr>
              <a:t>http://www.sigwales.org/wp-content/uploads/sig-dysphagia-guidelines1.pdf</a:t>
            </a:r>
            <a:r>
              <a:rPr lang="en-IE" altLang="en-US" sz="1414" dirty="0"/>
              <a:t> (Accessed 22 Nov 2017) </a:t>
            </a:r>
            <a:endParaRPr lang="en-GB" sz="1133" dirty="0">
              <a:latin typeface="Calibri (Body)"/>
            </a:endParaRPr>
          </a:p>
        </p:txBody>
      </p:sp>
      <p:sp>
        <p:nvSpPr>
          <p:cNvPr id="64" name="TextBox 63"/>
          <p:cNvSpPr txBox="1"/>
          <p:nvPr/>
        </p:nvSpPr>
        <p:spPr>
          <a:xfrm>
            <a:off x="439371" y="2903623"/>
            <a:ext cx="6946353" cy="614912"/>
          </a:xfrm>
          <a:prstGeom prst="rect">
            <a:avLst/>
          </a:prstGeom>
          <a:solidFill>
            <a:schemeClr val="accent1">
              <a:lumMod val="60000"/>
              <a:lumOff val="40000"/>
            </a:schemeClr>
          </a:solidFill>
        </p:spPr>
        <p:txBody>
          <a:bodyPr wrap="square" rtlCol="0">
            <a:spAutoFit/>
          </a:bodyPr>
          <a:lstStyle/>
          <a:p>
            <a:pPr algn="ctr"/>
            <a:r>
              <a:rPr lang="en-GB" sz="3396" b="1" dirty="0"/>
              <a:t>Introduction</a:t>
            </a:r>
          </a:p>
        </p:txBody>
      </p:sp>
      <p:sp>
        <p:nvSpPr>
          <p:cNvPr id="67" name="TextBox 66"/>
          <p:cNvSpPr txBox="1"/>
          <p:nvPr/>
        </p:nvSpPr>
        <p:spPr>
          <a:xfrm>
            <a:off x="439371" y="3515323"/>
            <a:ext cx="6913433" cy="4851521"/>
          </a:xfrm>
          <a:prstGeom prst="rect">
            <a:avLst/>
          </a:prstGeom>
          <a:noFill/>
        </p:spPr>
        <p:txBody>
          <a:bodyPr wrap="square" rtlCol="0">
            <a:spAutoFit/>
          </a:bodyPr>
          <a:lstStyle/>
          <a:p>
            <a:pPr algn="just">
              <a:buFont typeface="Arial" pitchFamily="34" charset="0"/>
              <a:buChar char="•"/>
            </a:pPr>
            <a:r>
              <a:rPr lang="en-IE" sz="2263" dirty="0"/>
              <a:t>The UK population is getting older, with 18% aged over 65 years, projected to risk to 24% by 2046 </a:t>
            </a:r>
            <a:r>
              <a:rPr lang="en-IE" sz="2263" baseline="30000" dirty="0"/>
              <a:t>1. </a:t>
            </a:r>
            <a:endParaRPr lang="en-IE" sz="2263" dirty="0"/>
          </a:p>
          <a:p>
            <a:pPr algn="just"/>
            <a:endParaRPr lang="en-IE" sz="2263" dirty="0"/>
          </a:p>
          <a:p>
            <a:pPr algn="just">
              <a:buFont typeface="Arial" pitchFamily="34" charset="0"/>
              <a:buChar char="•"/>
            </a:pPr>
            <a:r>
              <a:rPr lang="en-IE" sz="2263" dirty="0"/>
              <a:t>There are increasing numbers of older people living independently at home, with 2 million people over 75 years living alone, of which 1.5 million are women </a:t>
            </a:r>
            <a:r>
              <a:rPr lang="en-IE" sz="2263" baseline="30000" dirty="0"/>
              <a:t>2.</a:t>
            </a:r>
            <a:r>
              <a:rPr lang="en-IE" sz="2263" dirty="0"/>
              <a:t> </a:t>
            </a:r>
          </a:p>
          <a:p>
            <a:pPr algn="just"/>
            <a:endParaRPr lang="en-IE" sz="2263" dirty="0"/>
          </a:p>
          <a:p>
            <a:pPr algn="just">
              <a:buFont typeface="Arial" pitchFamily="34" charset="0"/>
              <a:buChar char="•"/>
            </a:pPr>
            <a:r>
              <a:rPr lang="en-IE" sz="2263" dirty="0"/>
              <a:t> Frailty in later life can compromise independence resulting in a progressive decline in physical, mental and social functions, which will have implications for oral care management. </a:t>
            </a:r>
            <a:endParaRPr lang="en-GB" sz="2263" dirty="0">
              <a:latin typeface="Calibri" panose="020F0502020204030204" pitchFamily="34" charset="0"/>
              <a:ea typeface="Times New Roman" panose="02020603050405020304" pitchFamily="18" charset="0"/>
              <a:cs typeface="Times New Roman" panose="02020603050405020304" pitchFamily="18" charset="0"/>
            </a:endParaRPr>
          </a:p>
          <a:p>
            <a:pPr algn="just">
              <a:buFont typeface="Arial" pitchFamily="34" charset="0"/>
              <a:buChar char="•"/>
            </a:pPr>
            <a:endParaRPr lang="en-GB" sz="2263" dirty="0">
              <a:cs typeface="Arial" pitchFamily="34" charset="0"/>
            </a:endParaRPr>
          </a:p>
          <a:p>
            <a:pPr algn="just"/>
            <a:endParaRPr lang="en-GB" sz="2263" b="1" baseline="30000" dirty="0">
              <a:cs typeface="Arial" pitchFamily="34" charset="0"/>
            </a:endParaRPr>
          </a:p>
          <a:p>
            <a:pPr algn="just"/>
            <a:endParaRPr lang="en-GB" sz="2263" b="1" dirty="0"/>
          </a:p>
        </p:txBody>
      </p:sp>
      <p:sp>
        <p:nvSpPr>
          <p:cNvPr id="68" name="TextBox 67"/>
          <p:cNvSpPr txBox="1"/>
          <p:nvPr/>
        </p:nvSpPr>
        <p:spPr>
          <a:xfrm>
            <a:off x="7685378" y="2903623"/>
            <a:ext cx="6569426" cy="614912"/>
          </a:xfrm>
          <a:prstGeom prst="rect">
            <a:avLst/>
          </a:prstGeom>
          <a:solidFill>
            <a:schemeClr val="accent1">
              <a:lumMod val="60000"/>
              <a:lumOff val="40000"/>
            </a:schemeClr>
          </a:solidFill>
        </p:spPr>
        <p:txBody>
          <a:bodyPr wrap="square" rtlCol="0">
            <a:spAutoFit/>
          </a:bodyPr>
          <a:lstStyle/>
          <a:p>
            <a:pPr algn="ctr"/>
            <a:r>
              <a:rPr lang="en-GB" sz="3396" b="1" dirty="0"/>
              <a:t>Stabilisation Treatment Plan</a:t>
            </a:r>
          </a:p>
        </p:txBody>
      </p:sp>
      <p:sp>
        <p:nvSpPr>
          <p:cNvPr id="14" name="TextBox 13"/>
          <p:cNvSpPr txBox="1"/>
          <p:nvPr/>
        </p:nvSpPr>
        <p:spPr>
          <a:xfrm>
            <a:off x="439372" y="316557"/>
            <a:ext cx="20400755" cy="2441887"/>
          </a:xfrm>
          <a:prstGeom prst="rect">
            <a:avLst/>
          </a:prstGeom>
          <a:solidFill>
            <a:srgbClr val="0070C0"/>
          </a:solidFill>
        </p:spPr>
        <p:txBody>
          <a:bodyPr wrap="square" rtlCol="0">
            <a:spAutoFit/>
          </a:bodyPr>
          <a:lstStyle/>
          <a:p>
            <a:pPr algn="ctr"/>
            <a:r>
              <a:rPr lang="en-US" sz="6780" b="1" dirty="0">
                <a:solidFill>
                  <a:schemeClr val="bg1"/>
                </a:solidFill>
              </a:rPr>
              <a:t>A Time of Transition</a:t>
            </a:r>
          </a:p>
          <a:p>
            <a:pPr algn="ctr"/>
            <a:r>
              <a:rPr lang="en-IE" sz="4951" b="1" dirty="0">
                <a:solidFill>
                  <a:schemeClr val="bg1"/>
                </a:solidFill>
              </a:rPr>
              <a:t>Impact of Declining Independence on Dental Management of Older People</a:t>
            </a:r>
            <a:endParaRPr lang="en-US" sz="4951" b="1" dirty="0">
              <a:solidFill>
                <a:schemeClr val="bg1"/>
              </a:solidFill>
            </a:endParaRPr>
          </a:p>
          <a:p>
            <a:pPr algn="ctr"/>
            <a:r>
              <a:rPr lang="en-GB" sz="2829" dirty="0">
                <a:solidFill>
                  <a:schemeClr val="bg1"/>
                </a:solidFill>
                <a:cs typeface="Arial" pitchFamily="34" charset="0"/>
              </a:rPr>
              <a:t>Cunningham A  (Specialist Registrar in Special Care Dentistry, Cardiff and Vale University Health Board )</a:t>
            </a:r>
          </a:p>
          <a:p>
            <a:pPr algn="ctr"/>
            <a:r>
              <a:rPr lang="en-GB" sz="708" dirty="0">
                <a:solidFill>
                  <a:schemeClr val="bg1"/>
                </a:solidFill>
                <a:cs typeface="Arial" pitchFamily="34" charset="0"/>
              </a:rPr>
              <a:t> </a:t>
            </a:r>
            <a:endParaRPr lang="en-US" sz="708" b="1" dirty="0">
              <a:solidFill>
                <a:schemeClr val="bg1"/>
              </a:solidFill>
            </a:endParaRPr>
          </a:p>
        </p:txBody>
      </p:sp>
      <p:pic>
        <p:nvPicPr>
          <p:cNvPr id="13" name="Picture 12"/>
          <p:cNvPicPr>
            <a:picLocks noChangeAspect="1"/>
          </p:cNvPicPr>
          <p:nvPr/>
        </p:nvPicPr>
        <p:blipFill>
          <a:blip r:embed="rId6" cstate="print"/>
          <a:stretch>
            <a:fillRect/>
          </a:stretch>
        </p:blipFill>
        <p:spPr>
          <a:xfrm>
            <a:off x="445851" y="316557"/>
            <a:ext cx="2515574" cy="918061"/>
          </a:xfrm>
          <a:prstGeom prst="rect">
            <a:avLst/>
          </a:prstGeom>
        </p:spPr>
      </p:pic>
      <p:sp>
        <p:nvSpPr>
          <p:cNvPr id="77" name="TextBox 76"/>
          <p:cNvSpPr txBox="1"/>
          <p:nvPr/>
        </p:nvSpPr>
        <p:spPr>
          <a:xfrm>
            <a:off x="463625" y="17094396"/>
            <a:ext cx="6993274" cy="1485278"/>
          </a:xfrm>
          <a:prstGeom prst="rect">
            <a:avLst/>
          </a:prstGeom>
          <a:solidFill>
            <a:schemeClr val="accent1">
              <a:lumMod val="20000"/>
              <a:lumOff val="80000"/>
            </a:schemeClr>
          </a:solidFill>
          <a:ln>
            <a:solidFill>
              <a:schemeClr val="tx1"/>
            </a:solidFill>
          </a:ln>
        </p:spPr>
        <p:txBody>
          <a:bodyPr wrap="square" rtlCol="0">
            <a:spAutoFit/>
          </a:bodyPr>
          <a:lstStyle/>
          <a:p>
            <a:pPr marL="332162" indent="-332162">
              <a:buFont typeface="Arial" panose="020B0604020202020204" pitchFamily="34" charset="0"/>
              <a:buChar char="•"/>
            </a:pPr>
            <a:r>
              <a:rPr lang="en-GB" sz="2263" dirty="0">
                <a:cs typeface="Arial" pitchFamily="34" charset="0"/>
              </a:rPr>
              <a:t>Had not attended for dental recall in one year</a:t>
            </a:r>
          </a:p>
          <a:p>
            <a:pPr marL="332162" indent="-332162">
              <a:buFont typeface="Arial" panose="020B0604020202020204" pitchFamily="34" charset="0"/>
              <a:buChar char="•"/>
            </a:pPr>
            <a:r>
              <a:rPr lang="en-GB" sz="2263" dirty="0">
                <a:cs typeface="Arial" pitchFamily="34" charset="0"/>
              </a:rPr>
              <a:t>Friend accompanying to appointment </a:t>
            </a:r>
          </a:p>
          <a:p>
            <a:pPr marL="332162" indent="-332162">
              <a:buFont typeface="Arial" panose="020B0604020202020204" pitchFamily="34" charset="0"/>
              <a:buChar char="•"/>
            </a:pPr>
            <a:r>
              <a:rPr lang="en-GB" sz="2263" dirty="0">
                <a:cs typeface="Arial" pitchFamily="34" charset="0"/>
              </a:rPr>
              <a:t>Had fall 6/12 previously getting off bus and lost confidence getting bus alone </a:t>
            </a:r>
          </a:p>
        </p:txBody>
      </p:sp>
      <p:sp>
        <p:nvSpPr>
          <p:cNvPr id="79" name="TextBox 78"/>
          <p:cNvSpPr txBox="1"/>
          <p:nvPr/>
        </p:nvSpPr>
        <p:spPr>
          <a:xfrm>
            <a:off x="14525931" y="12588860"/>
            <a:ext cx="6340261" cy="614912"/>
          </a:xfrm>
          <a:prstGeom prst="rect">
            <a:avLst/>
          </a:prstGeom>
          <a:solidFill>
            <a:schemeClr val="accent1">
              <a:lumMod val="60000"/>
              <a:lumOff val="40000"/>
            </a:schemeClr>
          </a:solidFill>
        </p:spPr>
        <p:txBody>
          <a:bodyPr wrap="square" rtlCol="0">
            <a:spAutoFit/>
          </a:bodyPr>
          <a:lstStyle/>
          <a:p>
            <a:pPr algn="ctr"/>
            <a:r>
              <a:rPr lang="en-GB" sz="3396" b="1" dirty="0"/>
              <a:t>Future Considerations </a:t>
            </a:r>
          </a:p>
        </p:txBody>
      </p:sp>
      <p:sp>
        <p:nvSpPr>
          <p:cNvPr id="80" name="TextBox 79"/>
          <p:cNvSpPr txBox="1"/>
          <p:nvPr/>
        </p:nvSpPr>
        <p:spPr>
          <a:xfrm>
            <a:off x="14460739" y="24530585"/>
            <a:ext cx="6340261" cy="614912"/>
          </a:xfrm>
          <a:prstGeom prst="rect">
            <a:avLst/>
          </a:prstGeom>
          <a:solidFill>
            <a:schemeClr val="accent1">
              <a:lumMod val="60000"/>
              <a:lumOff val="40000"/>
            </a:schemeClr>
          </a:solidFill>
        </p:spPr>
        <p:txBody>
          <a:bodyPr wrap="square" rtlCol="0">
            <a:spAutoFit/>
          </a:bodyPr>
          <a:lstStyle/>
          <a:p>
            <a:pPr algn="ctr"/>
            <a:r>
              <a:rPr lang="en-GB" sz="3396" b="1" dirty="0"/>
              <a:t>References</a:t>
            </a:r>
          </a:p>
        </p:txBody>
      </p:sp>
      <p:sp>
        <p:nvSpPr>
          <p:cNvPr id="81" name="TextBox 80"/>
          <p:cNvSpPr txBox="1"/>
          <p:nvPr/>
        </p:nvSpPr>
        <p:spPr>
          <a:xfrm>
            <a:off x="439372" y="16335157"/>
            <a:ext cx="7017527" cy="614912"/>
          </a:xfrm>
          <a:prstGeom prst="rect">
            <a:avLst/>
          </a:prstGeom>
          <a:solidFill>
            <a:schemeClr val="accent1">
              <a:lumMod val="60000"/>
              <a:lumOff val="40000"/>
            </a:schemeClr>
          </a:solidFill>
        </p:spPr>
        <p:txBody>
          <a:bodyPr wrap="square" rtlCol="0">
            <a:spAutoFit/>
          </a:bodyPr>
          <a:lstStyle/>
          <a:p>
            <a:pPr algn="ctr"/>
            <a:r>
              <a:rPr lang="en-GB" sz="3396" b="1" dirty="0"/>
              <a:t>Recall Appointment </a:t>
            </a:r>
          </a:p>
        </p:txBody>
      </p:sp>
      <p:sp>
        <p:nvSpPr>
          <p:cNvPr id="84" name="TextBox 83"/>
          <p:cNvSpPr txBox="1"/>
          <p:nvPr/>
        </p:nvSpPr>
        <p:spPr>
          <a:xfrm>
            <a:off x="439371" y="7465520"/>
            <a:ext cx="6924697" cy="614912"/>
          </a:xfrm>
          <a:prstGeom prst="rect">
            <a:avLst/>
          </a:prstGeom>
          <a:solidFill>
            <a:schemeClr val="accent1">
              <a:lumMod val="60000"/>
              <a:lumOff val="40000"/>
            </a:schemeClr>
          </a:solidFill>
        </p:spPr>
        <p:txBody>
          <a:bodyPr wrap="square" rtlCol="0">
            <a:spAutoFit/>
          </a:bodyPr>
          <a:lstStyle/>
          <a:p>
            <a:pPr algn="ctr"/>
            <a:r>
              <a:rPr lang="en-GB" sz="3396" b="1" dirty="0"/>
              <a:t>Case Report </a:t>
            </a:r>
          </a:p>
        </p:txBody>
      </p:sp>
      <p:sp>
        <p:nvSpPr>
          <p:cNvPr id="87" name="TextBox 86"/>
          <p:cNvSpPr txBox="1"/>
          <p:nvPr/>
        </p:nvSpPr>
        <p:spPr>
          <a:xfrm>
            <a:off x="14511670" y="19878274"/>
            <a:ext cx="6340261" cy="614912"/>
          </a:xfrm>
          <a:prstGeom prst="rect">
            <a:avLst/>
          </a:prstGeom>
          <a:solidFill>
            <a:schemeClr val="accent1">
              <a:lumMod val="60000"/>
              <a:lumOff val="40000"/>
            </a:schemeClr>
          </a:solidFill>
        </p:spPr>
        <p:txBody>
          <a:bodyPr wrap="square" rtlCol="0">
            <a:spAutoFit/>
          </a:bodyPr>
          <a:lstStyle/>
          <a:p>
            <a:pPr algn="ctr"/>
            <a:r>
              <a:rPr lang="en-GB" sz="3396" b="1" dirty="0"/>
              <a:t>Conclusion </a:t>
            </a:r>
          </a:p>
        </p:txBody>
      </p:sp>
      <p:sp>
        <p:nvSpPr>
          <p:cNvPr id="90" name="TextBox 89"/>
          <p:cNvSpPr txBox="1"/>
          <p:nvPr/>
        </p:nvSpPr>
        <p:spPr>
          <a:xfrm>
            <a:off x="14460740" y="20540949"/>
            <a:ext cx="6367246" cy="3922933"/>
          </a:xfrm>
          <a:prstGeom prst="rect">
            <a:avLst/>
          </a:prstGeom>
          <a:noFill/>
        </p:spPr>
        <p:txBody>
          <a:bodyPr wrap="square" rtlCol="0">
            <a:spAutoFit/>
          </a:bodyPr>
          <a:lstStyle/>
          <a:p>
            <a:pPr algn="just"/>
            <a:r>
              <a:rPr lang="en-IE" sz="2263" dirty="0"/>
              <a:t>Voluntary agencies are essential in minimising social isolation for older people in the community, especially with predicted trends of increasing older people living alone. </a:t>
            </a:r>
          </a:p>
          <a:p>
            <a:pPr algn="just"/>
            <a:endParaRPr lang="en-IE" sz="2263" dirty="0"/>
          </a:p>
          <a:p>
            <a:pPr algn="just"/>
            <a:r>
              <a:rPr lang="en-IE" sz="2263" dirty="0"/>
              <a:t>This case highlights the challenges for the patient and the dental team from independence to frailty. Information sharing and multidisciplinary team working is pivotal to ensure a patient-centred approach for older people, during this time of transition. </a:t>
            </a:r>
            <a:endParaRPr lang="en-GB" sz="2263" b="1" dirty="0"/>
          </a:p>
        </p:txBody>
      </p:sp>
      <p:grpSp>
        <p:nvGrpSpPr>
          <p:cNvPr id="66" name="Group 65">
            <a:extLst>
              <a:ext uri="{FF2B5EF4-FFF2-40B4-BE49-F238E27FC236}">
                <a16:creationId xmlns:a16="http://schemas.microsoft.com/office/drawing/2014/main" xmlns="" id="{2462546C-8C16-4F51-A81B-013E2E3D494B}"/>
              </a:ext>
            </a:extLst>
          </p:cNvPr>
          <p:cNvGrpSpPr/>
          <p:nvPr/>
        </p:nvGrpSpPr>
        <p:grpSpPr>
          <a:xfrm>
            <a:off x="534575" y="8187767"/>
            <a:ext cx="6803755" cy="7918363"/>
            <a:chOff x="6112257" y="8309009"/>
            <a:chExt cx="7807224" cy="6868105"/>
          </a:xfrm>
        </p:grpSpPr>
        <p:sp>
          <p:nvSpPr>
            <p:cNvPr id="71" name="Freeform: Shape 70">
              <a:extLst>
                <a:ext uri="{FF2B5EF4-FFF2-40B4-BE49-F238E27FC236}">
                  <a16:creationId xmlns:a16="http://schemas.microsoft.com/office/drawing/2014/main" xmlns="" id="{34F5DBF2-A35A-4C5E-B690-1FA2AC237A85}"/>
                </a:ext>
              </a:extLst>
            </p:cNvPr>
            <p:cNvSpPr/>
            <p:nvPr/>
          </p:nvSpPr>
          <p:spPr>
            <a:xfrm>
              <a:off x="10166489" y="8309009"/>
              <a:ext cx="3752992" cy="3767031"/>
            </a:xfrm>
            <a:custGeom>
              <a:avLst/>
              <a:gdLst>
                <a:gd name="connsiteX0" fmla="*/ 0 w 3767031"/>
                <a:gd name="connsiteY0" fmla="*/ 627851 h 3767031"/>
                <a:gd name="connsiteX1" fmla="*/ 627851 w 3767031"/>
                <a:gd name="connsiteY1" fmla="*/ 0 h 3767031"/>
                <a:gd name="connsiteX2" fmla="*/ 3139180 w 3767031"/>
                <a:gd name="connsiteY2" fmla="*/ 0 h 3767031"/>
                <a:gd name="connsiteX3" fmla="*/ 3767031 w 3767031"/>
                <a:gd name="connsiteY3" fmla="*/ 627851 h 3767031"/>
                <a:gd name="connsiteX4" fmla="*/ 3767031 w 3767031"/>
                <a:gd name="connsiteY4" fmla="*/ 3139180 h 3767031"/>
                <a:gd name="connsiteX5" fmla="*/ 3139180 w 3767031"/>
                <a:gd name="connsiteY5" fmla="*/ 3767031 h 3767031"/>
                <a:gd name="connsiteX6" fmla="*/ 627851 w 3767031"/>
                <a:gd name="connsiteY6" fmla="*/ 3767031 h 3767031"/>
                <a:gd name="connsiteX7" fmla="*/ 0 w 3767031"/>
                <a:gd name="connsiteY7" fmla="*/ 3139180 h 3767031"/>
                <a:gd name="connsiteX8" fmla="*/ 0 w 3767031"/>
                <a:gd name="connsiteY8" fmla="*/ 627851 h 376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031" h="3767031">
                  <a:moveTo>
                    <a:pt x="0" y="627851"/>
                  </a:moveTo>
                  <a:cubicBezTo>
                    <a:pt x="0" y="281098"/>
                    <a:pt x="281098" y="0"/>
                    <a:pt x="627851" y="0"/>
                  </a:cubicBezTo>
                  <a:lnTo>
                    <a:pt x="3139180" y="0"/>
                  </a:lnTo>
                  <a:cubicBezTo>
                    <a:pt x="3485933" y="0"/>
                    <a:pt x="3767031" y="281098"/>
                    <a:pt x="3767031" y="627851"/>
                  </a:cubicBezTo>
                  <a:lnTo>
                    <a:pt x="3767031" y="3139180"/>
                  </a:lnTo>
                  <a:cubicBezTo>
                    <a:pt x="3767031" y="3485933"/>
                    <a:pt x="3485933" y="3767031"/>
                    <a:pt x="3139180" y="3767031"/>
                  </a:cubicBezTo>
                  <a:lnTo>
                    <a:pt x="627851" y="3767031"/>
                  </a:lnTo>
                  <a:cubicBezTo>
                    <a:pt x="281098" y="3767031"/>
                    <a:pt x="0" y="3485933"/>
                    <a:pt x="0" y="3139180"/>
                  </a:cubicBezTo>
                  <a:lnTo>
                    <a:pt x="0" y="627851"/>
                  </a:lnTo>
                  <a:close/>
                </a:path>
              </a:pathLst>
            </a:custGeom>
            <a:solidFill>
              <a:schemeClr val="accent2"/>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6712" tIns="266712" rIns="266712" bIns="266712" numCol="1" spcCol="1270" anchor="ctr" anchorCtr="0">
              <a:noAutofit/>
            </a:bodyPr>
            <a:lstStyle/>
            <a:p>
              <a:pPr algn="ctr" defTabSz="1033394">
                <a:lnSpc>
                  <a:spcPct val="90000"/>
                </a:lnSpc>
                <a:spcBef>
                  <a:spcPct val="0"/>
                </a:spcBef>
                <a:spcAft>
                  <a:spcPct val="35000"/>
                </a:spcAft>
              </a:pPr>
              <a:r>
                <a:rPr lang="en-US" sz="2263" b="1" dirty="0">
                  <a:solidFill>
                    <a:schemeClr val="tx1">
                      <a:lumMod val="95000"/>
                      <a:lumOff val="5000"/>
                    </a:schemeClr>
                  </a:solidFill>
                </a:rPr>
                <a:t>Dental History</a:t>
              </a:r>
            </a:p>
            <a:p>
              <a:pPr algn="ctr" defTabSz="1033394">
                <a:lnSpc>
                  <a:spcPct val="90000"/>
                </a:lnSpc>
                <a:spcBef>
                  <a:spcPct val="0"/>
                </a:spcBef>
                <a:spcAft>
                  <a:spcPct val="35000"/>
                </a:spcAft>
              </a:pPr>
              <a:r>
                <a:rPr lang="en-US" sz="2263" dirty="0">
                  <a:solidFill>
                    <a:schemeClr val="tx1">
                      <a:lumMod val="95000"/>
                      <a:lumOff val="5000"/>
                    </a:schemeClr>
                  </a:solidFill>
                </a:rPr>
                <a:t>Referred </a:t>
              </a:r>
              <a:r>
                <a:rPr lang="en-US" altLang="en-US" sz="2263" dirty="0">
                  <a:solidFill>
                    <a:schemeClr val="tx1"/>
                  </a:solidFill>
                </a:rPr>
                <a:t>from Rheumatology to Oral Medicine with </a:t>
              </a:r>
              <a:r>
                <a:rPr lang="en-US" sz="2263" dirty="0">
                  <a:solidFill>
                    <a:schemeClr val="tx1">
                      <a:lumMod val="95000"/>
                      <a:lumOff val="5000"/>
                    </a:schemeClr>
                  </a:solidFill>
                </a:rPr>
                <a:t>Suspected </a:t>
              </a:r>
              <a:r>
                <a:rPr lang="en-US" altLang="en-US" sz="2263" dirty="0">
                  <a:solidFill>
                    <a:schemeClr val="tx1"/>
                  </a:solidFill>
                </a:rPr>
                <a:t>Sjögren's Syndrome </a:t>
              </a:r>
            </a:p>
            <a:p>
              <a:pPr algn="ctr" defTabSz="1033394">
                <a:lnSpc>
                  <a:spcPct val="90000"/>
                </a:lnSpc>
                <a:spcBef>
                  <a:spcPct val="0"/>
                </a:spcBef>
                <a:spcAft>
                  <a:spcPct val="35000"/>
                </a:spcAft>
              </a:pPr>
              <a:r>
                <a:rPr lang="en-US" sz="2263" dirty="0">
                  <a:solidFill>
                    <a:schemeClr val="tx1"/>
                  </a:solidFill>
                </a:rPr>
                <a:t>Referred to Special Care Dentistry with problems maintaining dentition in 2010</a:t>
              </a:r>
              <a:endParaRPr lang="en-US" sz="2263" dirty="0">
                <a:solidFill>
                  <a:schemeClr val="tx1">
                    <a:lumMod val="95000"/>
                    <a:lumOff val="5000"/>
                  </a:schemeClr>
                </a:solidFill>
              </a:endParaRPr>
            </a:p>
          </p:txBody>
        </p:sp>
        <p:sp>
          <p:nvSpPr>
            <p:cNvPr id="72" name="Freeform: Shape 71">
              <a:extLst>
                <a:ext uri="{FF2B5EF4-FFF2-40B4-BE49-F238E27FC236}">
                  <a16:creationId xmlns:a16="http://schemas.microsoft.com/office/drawing/2014/main" xmlns="" id="{F7C10D31-3C08-45FD-AD3B-7EDB960B6610}"/>
                </a:ext>
              </a:extLst>
            </p:cNvPr>
            <p:cNvSpPr/>
            <p:nvPr/>
          </p:nvSpPr>
          <p:spPr>
            <a:xfrm>
              <a:off x="6112257" y="8309010"/>
              <a:ext cx="3869544" cy="3767031"/>
            </a:xfrm>
            <a:custGeom>
              <a:avLst/>
              <a:gdLst>
                <a:gd name="connsiteX0" fmla="*/ 0 w 3767031"/>
                <a:gd name="connsiteY0" fmla="*/ 627851 h 3767031"/>
                <a:gd name="connsiteX1" fmla="*/ 627851 w 3767031"/>
                <a:gd name="connsiteY1" fmla="*/ 0 h 3767031"/>
                <a:gd name="connsiteX2" fmla="*/ 3139180 w 3767031"/>
                <a:gd name="connsiteY2" fmla="*/ 0 h 3767031"/>
                <a:gd name="connsiteX3" fmla="*/ 3767031 w 3767031"/>
                <a:gd name="connsiteY3" fmla="*/ 627851 h 3767031"/>
                <a:gd name="connsiteX4" fmla="*/ 3767031 w 3767031"/>
                <a:gd name="connsiteY4" fmla="*/ 3139180 h 3767031"/>
                <a:gd name="connsiteX5" fmla="*/ 3139180 w 3767031"/>
                <a:gd name="connsiteY5" fmla="*/ 3767031 h 3767031"/>
                <a:gd name="connsiteX6" fmla="*/ 627851 w 3767031"/>
                <a:gd name="connsiteY6" fmla="*/ 3767031 h 3767031"/>
                <a:gd name="connsiteX7" fmla="*/ 0 w 3767031"/>
                <a:gd name="connsiteY7" fmla="*/ 3139180 h 3767031"/>
                <a:gd name="connsiteX8" fmla="*/ 0 w 3767031"/>
                <a:gd name="connsiteY8" fmla="*/ 627851 h 376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031" h="3767031">
                  <a:moveTo>
                    <a:pt x="0" y="627851"/>
                  </a:moveTo>
                  <a:cubicBezTo>
                    <a:pt x="0" y="281098"/>
                    <a:pt x="281098" y="0"/>
                    <a:pt x="627851" y="0"/>
                  </a:cubicBezTo>
                  <a:lnTo>
                    <a:pt x="3139180" y="0"/>
                  </a:lnTo>
                  <a:cubicBezTo>
                    <a:pt x="3485933" y="0"/>
                    <a:pt x="3767031" y="281098"/>
                    <a:pt x="3767031" y="627851"/>
                  </a:cubicBezTo>
                  <a:lnTo>
                    <a:pt x="3767031" y="3139180"/>
                  </a:lnTo>
                  <a:cubicBezTo>
                    <a:pt x="3767031" y="3485933"/>
                    <a:pt x="3485933" y="3767031"/>
                    <a:pt x="3139180" y="3767031"/>
                  </a:cubicBezTo>
                  <a:lnTo>
                    <a:pt x="627851" y="3767031"/>
                  </a:lnTo>
                  <a:cubicBezTo>
                    <a:pt x="281098" y="3767031"/>
                    <a:pt x="0" y="3485933"/>
                    <a:pt x="0" y="3139180"/>
                  </a:cubicBezTo>
                  <a:lnTo>
                    <a:pt x="0" y="627851"/>
                  </a:lnTo>
                  <a:close/>
                </a:path>
              </a:pathLst>
            </a:custGeom>
            <a:solidFill>
              <a:schemeClr val="accent2"/>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6712" tIns="266712" rIns="266712" bIns="266712" numCol="1" spcCol="1270" anchor="ctr" anchorCtr="0">
              <a:noAutofit/>
            </a:bodyPr>
            <a:lstStyle/>
            <a:p>
              <a:pPr algn="ctr" defTabSz="1033394">
                <a:lnSpc>
                  <a:spcPct val="90000"/>
                </a:lnSpc>
                <a:spcBef>
                  <a:spcPct val="0"/>
                </a:spcBef>
                <a:spcAft>
                  <a:spcPct val="35000"/>
                </a:spcAft>
              </a:pPr>
              <a:r>
                <a:rPr lang="en-US" sz="2263" b="1" dirty="0">
                  <a:solidFill>
                    <a:schemeClr val="tx1">
                      <a:lumMod val="95000"/>
                      <a:lumOff val="5000"/>
                    </a:schemeClr>
                  </a:solidFill>
                </a:rPr>
                <a:t>Medical History </a:t>
              </a:r>
            </a:p>
            <a:p>
              <a:pPr algn="ctr">
                <a:lnSpc>
                  <a:spcPct val="90000"/>
                </a:lnSpc>
              </a:pPr>
              <a:r>
                <a:rPr lang="en-US" altLang="en-US" sz="2263" dirty="0">
                  <a:solidFill>
                    <a:schemeClr val="tx1"/>
                  </a:solidFill>
                </a:rPr>
                <a:t>Secondary Sjögren's Syndrome </a:t>
              </a:r>
            </a:p>
            <a:p>
              <a:pPr algn="ctr">
                <a:lnSpc>
                  <a:spcPct val="90000"/>
                </a:lnSpc>
              </a:pPr>
              <a:r>
                <a:rPr lang="en-GB" altLang="en-US" sz="2263" dirty="0">
                  <a:solidFill>
                    <a:schemeClr val="tx1"/>
                  </a:solidFill>
                </a:rPr>
                <a:t>Angina (stable) </a:t>
              </a:r>
            </a:p>
            <a:p>
              <a:pPr algn="ctr">
                <a:lnSpc>
                  <a:spcPct val="90000"/>
                </a:lnSpc>
              </a:pPr>
              <a:r>
                <a:rPr lang="en-GB" altLang="en-US" sz="2263" dirty="0">
                  <a:solidFill>
                    <a:schemeClr val="tx1"/>
                  </a:solidFill>
                </a:rPr>
                <a:t>Rheumatoid Arthritis (RA) </a:t>
              </a:r>
            </a:p>
            <a:p>
              <a:pPr algn="ctr">
                <a:lnSpc>
                  <a:spcPct val="90000"/>
                </a:lnSpc>
              </a:pPr>
              <a:r>
                <a:rPr lang="en-GB" altLang="en-US" sz="2263" dirty="0">
                  <a:solidFill>
                    <a:schemeClr val="tx1"/>
                  </a:solidFill>
                </a:rPr>
                <a:t>Osteoporosis</a:t>
              </a:r>
            </a:p>
            <a:p>
              <a:pPr algn="ctr">
                <a:lnSpc>
                  <a:spcPct val="90000"/>
                </a:lnSpc>
              </a:pPr>
              <a:r>
                <a:rPr lang="en-GB" altLang="en-US" sz="2263" dirty="0">
                  <a:solidFill>
                    <a:schemeClr val="tx1"/>
                  </a:solidFill>
                </a:rPr>
                <a:t>Barrett’s oesophagus</a:t>
              </a:r>
            </a:p>
            <a:p>
              <a:pPr algn="ctr">
                <a:lnSpc>
                  <a:spcPct val="90000"/>
                </a:lnSpc>
              </a:pPr>
              <a:r>
                <a:rPr lang="en-GB" altLang="en-US" sz="2263" dirty="0">
                  <a:solidFill>
                    <a:schemeClr val="tx1"/>
                  </a:solidFill>
                </a:rPr>
                <a:t>Reflux</a:t>
              </a:r>
            </a:p>
            <a:p>
              <a:pPr algn="ctr">
                <a:lnSpc>
                  <a:spcPct val="90000"/>
                </a:lnSpc>
              </a:pPr>
              <a:r>
                <a:rPr lang="en-GB" altLang="en-US" sz="2263" dirty="0">
                  <a:solidFill>
                    <a:schemeClr val="tx1"/>
                  </a:solidFill>
                </a:rPr>
                <a:t>History of falls recently</a:t>
              </a:r>
            </a:p>
            <a:p>
              <a:pPr algn="ctr">
                <a:lnSpc>
                  <a:spcPct val="90000"/>
                </a:lnSpc>
              </a:pPr>
              <a:r>
                <a:rPr lang="en-GB" altLang="en-US" sz="2263" dirty="0">
                  <a:solidFill>
                    <a:schemeClr val="tx1"/>
                  </a:solidFill>
                </a:rPr>
                <a:t>Intermittent dizziness</a:t>
              </a:r>
            </a:p>
            <a:p>
              <a:pPr algn="ctr">
                <a:lnSpc>
                  <a:spcPct val="90000"/>
                </a:lnSpc>
              </a:pPr>
              <a:r>
                <a:rPr lang="en-GB" sz="2263" dirty="0">
                  <a:solidFill>
                    <a:schemeClr val="tx1"/>
                  </a:solidFill>
                </a:rPr>
                <a:t>Hearing aids </a:t>
              </a:r>
            </a:p>
            <a:p>
              <a:pPr algn="ctr">
                <a:lnSpc>
                  <a:spcPct val="90000"/>
                </a:lnSpc>
              </a:pPr>
              <a:r>
                <a:rPr lang="en-GB" sz="2263" dirty="0">
                  <a:solidFill>
                    <a:schemeClr val="tx1"/>
                  </a:solidFill>
                </a:rPr>
                <a:t>Wears glasses</a:t>
              </a:r>
              <a:endParaRPr lang="en-US" sz="2263" dirty="0">
                <a:solidFill>
                  <a:schemeClr val="tx1"/>
                </a:solidFill>
              </a:endParaRPr>
            </a:p>
          </p:txBody>
        </p:sp>
        <p:sp>
          <p:nvSpPr>
            <p:cNvPr id="94" name="Freeform: Shape 93">
              <a:extLst>
                <a:ext uri="{FF2B5EF4-FFF2-40B4-BE49-F238E27FC236}">
                  <a16:creationId xmlns:a16="http://schemas.microsoft.com/office/drawing/2014/main" xmlns="" id="{7A4CB8C6-F1DA-4877-A66C-208315A43F99}"/>
                </a:ext>
              </a:extLst>
            </p:cNvPr>
            <p:cNvSpPr/>
            <p:nvPr/>
          </p:nvSpPr>
          <p:spPr>
            <a:xfrm>
              <a:off x="6488024" y="12151435"/>
              <a:ext cx="7083276" cy="3025679"/>
            </a:xfrm>
            <a:custGeom>
              <a:avLst/>
              <a:gdLst>
                <a:gd name="connsiteX0" fmla="*/ 0 w 3767031"/>
                <a:gd name="connsiteY0" fmla="*/ 627851 h 3767031"/>
                <a:gd name="connsiteX1" fmla="*/ 627851 w 3767031"/>
                <a:gd name="connsiteY1" fmla="*/ 0 h 3767031"/>
                <a:gd name="connsiteX2" fmla="*/ 3139180 w 3767031"/>
                <a:gd name="connsiteY2" fmla="*/ 0 h 3767031"/>
                <a:gd name="connsiteX3" fmla="*/ 3767031 w 3767031"/>
                <a:gd name="connsiteY3" fmla="*/ 627851 h 3767031"/>
                <a:gd name="connsiteX4" fmla="*/ 3767031 w 3767031"/>
                <a:gd name="connsiteY4" fmla="*/ 3139180 h 3767031"/>
                <a:gd name="connsiteX5" fmla="*/ 3139180 w 3767031"/>
                <a:gd name="connsiteY5" fmla="*/ 3767031 h 3767031"/>
                <a:gd name="connsiteX6" fmla="*/ 627851 w 3767031"/>
                <a:gd name="connsiteY6" fmla="*/ 3767031 h 3767031"/>
                <a:gd name="connsiteX7" fmla="*/ 0 w 3767031"/>
                <a:gd name="connsiteY7" fmla="*/ 3139180 h 3767031"/>
                <a:gd name="connsiteX8" fmla="*/ 0 w 3767031"/>
                <a:gd name="connsiteY8" fmla="*/ 627851 h 376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031" h="3767031">
                  <a:moveTo>
                    <a:pt x="0" y="627851"/>
                  </a:moveTo>
                  <a:cubicBezTo>
                    <a:pt x="0" y="281098"/>
                    <a:pt x="281098" y="0"/>
                    <a:pt x="627851" y="0"/>
                  </a:cubicBezTo>
                  <a:lnTo>
                    <a:pt x="3139180" y="0"/>
                  </a:lnTo>
                  <a:cubicBezTo>
                    <a:pt x="3485933" y="0"/>
                    <a:pt x="3767031" y="281098"/>
                    <a:pt x="3767031" y="627851"/>
                  </a:cubicBezTo>
                  <a:lnTo>
                    <a:pt x="3767031" y="3139180"/>
                  </a:lnTo>
                  <a:cubicBezTo>
                    <a:pt x="3767031" y="3485933"/>
                    <a:pt x="3485933" y="3767031"/>
                    <a:pt x="3139180" y="3767031"/>
                  </a:cubicBezTo>
                  <a:lnTo>
                    <a:pt x="627851" y="3767031"/>
                  </a:lnTo>
                  <a:cubicBezTo>
                    <a:pt x="281098" y="3767031"/>
                    <a:pt x="0" y="3485933"/>
                    <a:pt x="0" y="3139180"/>
                  </a:cubicBezTo>
                  <a:lnTo>
                    <a:pt x="0" y="627851"/>
                  </a:lnTo>
                  <a:close/>
                </a:path>
              </a:pathLst>
            </a:custGeom>
            <a:solidFill>
              <a:schemeClr val="accent2"/>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6712" tIns="266712" rIns="266712" bIns="266712" numCol="1" spcCol="1270" anchor="ctr" anchorCtr="0">
              <a:noAutofit/>
            </a:bodyPr>
            <a:lstStyle/>
            <a:p>
              <a:pPr algn="ctr" defTabSz="1033394">
                <a:lnSpc>
                  <a:spcPct val="90000"/>
                </a:lnSpc>
                <a:spcBef>
                  <a:spcPct val="0"/>
                </a:spcBef>
                <a:spcAft>
                  <a:spcPct val="35000"/>
                </a:spcAft>
              </a:pPr>
              <a:endParaRPr lang="en-US" sz="2263" dirty="0">
                <a:solidFill>
                  <a:schemeClr val="tx1">
                    <a:lumMod val="95000"/>
                    <a:lumOff val="5000"/>
                  </a:schemeClr>
                </a:solidFill>
              </a:endParaRPr>
            </a:p>
            <a:p>
              <a:pPr algn="ctr" defTabSz="1033394">
                <a:lnSpc>
                  <a:spcPct val="90000"/>
                </a:lnSpc>
                <a:spcBef>
                  <a:spcPct val="0"/>
                </a:spcBef>
                <a:spcAft>
                  <a:spcPct val="35000"/>
                </a:spcAft>
              </a:pPr>
              <a:r>
                <a:rPr lang="en-US" sz="2263" b="1" dirty="0">
                  <a:solidFill>
                    <a:schemeClr val="tx1">
                      <a:lumMod val="95000"/>
                      <a:lumOff val="5000"/>
                    </a:schemeClr>
                  </a:solidFill>
                </a:rPr>
                <a:t>Social History</a:t>
              </a:r>
            </a:p>
            <a:p>
              <a:pPr algn="ctr" defTabSz="1033394">
                <a:lnSpc>
                  <a:spcPct val="90000"/>
                </a:lnSpc>
                <a:spcBef>
                  <a:spcPct val="0"/>
                </a:spcBef>
                <a:spcAft>
                  <a:spcPct val="35000"/>
                </a:spcAft>
              </a:pPr>
              <a:r>
                <a:rPr lang="en-US" sz="2263" dirty="0">
                  <a:solidFill>
                    <a:schemeClr val="tx1">
                      <a:lumMod val="95000"/>
                      <a:lumOff val="5000"/>
                    </a:schemeClr>
                  </a:solidFill>
                </a:rPr>
                <a:t>Lives alone, brother 20 miles away</a:t>
              </a:r>
            </a:p>
            <a:p>
              <a:pPr algn="ctr" defTabSz="1033394">
                <a:lnSpc>
                  <a:spcPct val="90000"/>
                </a:lnSpc>
                <a:spcBef>
                  <a:spcPct val="0"/>
                </a:spcBef>
                <a:spcAft>
                  <a:spcPct val="35000"/>
                </a:spcAft>
              </a:pPr>
              <a:r>
                <a:rPr lang="en-US" sz="2263" dirty="0">
                  <a:solidFill>
                    <a:schemeClr val="tx1">
                      <a:lumMod val="95000"/>
                      <a:lumOff val="5000"/>
                    </a:schemeClr>
                  </a:solidFill>
                </a:rPr>
                <a:t>Mobilises with walking stick –difficulty with stairs and walking long distances</a:t>
              </a:r>
            </a:p>
            <a:p>
              <a:pPr algn="ctr" defTabSz="1033394">
                <a:lnSpc>
                  <a:spcPct val="90000"/>
                </a:lnSpc>
                <a:spcBef>
                  <a:spcPct val="0"/>
                </a:spcBef>
                <a:spcAft>
                  <a:spcPct val="35000"/>
                </a:spcAft>
              </a:pPr>
              <a:r>
                <a:rPr lang="en-US" sz="2263" dirty="0">
                  <a:solidFill>
                    <a:schemeClr val="tx1">
                      <a:lumMod val="95000"/>
                      <a:lumOff val="5000"/>
                    </a:schemeClr>
                  </a:solidFill>
                </a:rPr>
                <a:t>Travels alone by bus to appointments</a:t>
              </a:r>
            </a:p>
            <a:p>
              <a:pPr algn="ctr" defTabSz="1033394">
                <a:lnSpc>
                  <a:spcPct val="90000"/>
                </a:lnSpc>
                <a:spcBef>
                  <a:spcPct val="0"/>
                </a:spcBef>
                <a:spcAft>
                  <a:spcPct val="35000"/>
                </a:spcAft>
              </a:pPr>
              <a:r>
                <a:rPr lang="en-US" sz="2263" dirty="0">
                  <a:solidFill>
                    <a:schemeClr val="tx1">
                      <a:lumMod val="95000"/>
                      <a:lumOff val="5000"/>
                    </a:schemeClr>
                  </a:solidFill>
                </a:rPr>
                <a:t>Retired</a:t>
              </a:r>
            </a:p>
            <a:p>
              <a:pPr algn="ctr" defTabSz="1033394">
                <a:lnSpc>
                  <a:spcPct val="90000"/>
                </a:lnSpc>
                <a:spcBef>
                  <a:spcPct val="0"/>
                </a:spcBef>
                <a:spcAft>
                  <a:spcPct val="35000"/>
                </a:spcAft>
              </a:pPr>
              <a:r>
                <a:rPr lang="en-US" sz="2263" dirty="0">
                  <a:solidFill>
                    <a:schemeClr val="tx1">
                      <a:lumMod val="95000"/>
                      <a:lumOff val="5000"/>
                    </a:schemeClr>
                  </a:solidFill>
                </a:rPr>
                <a:t>Volunteers at sewing class once weekly</a:t>
              </a:r>
            </a:p>
            <a:p>
              <a:pPr algn="ctr" defTabSz="1033394">
                <a:lnSpc>
                  <a:spcPct val="90000"/>
                </a:lnSpc>
                <a:spcBef>
                  <a:spcPct val="0"/>
                </a:spcBef>
                <a:spcAft>
                  <a:spcPct val="35000"/>
                </a:spcAft>
              </a:pPr>
              <a:r>
                <a:rPr lang="en-US" sz="2263" dirty="0">
                  <a:solidFill>
                    <a:schemeClr val="tx1">
                      <a:lumMod val="95000"/>
                      <a:lumOff val="5000"/>
                    </a:schemeClr>
                  </a:solidFill>
                </a:rPr>
                <a:t>Cleaner comes to house once weekly </a:t>
              </a:r>
            </a:p>
            <a:p>
              <a:pPr algn="ctr" defTabSz="1033394">
                <a:lnSpc>
                  <a:spcPct val="90000"/>
                </a:lnSpc>
                <a:spcBef>
                  <a:spcPct val="0"/>
                </a:spcBef>
                <a:spcAft>
                  <a:spcPct val="35000"/>
                </a:spcAft>
              </a:pPr>
              <a:r>
                <a:rPr lang="en-US" sz="2263" dirty="0">
                  <a:solidFill>
                    <a:schemeClr val="tx1">
                      <a:lumMod val="95000"/>
                      <a:lumOff val="5000"/>
                    </a:schemeClr>
                  </a:solidFill>
                </a:rPr>
                <a:t> </a:t>
              </a:r>
            </a:p>
          </p:txBody>
        </p:sp>
      </p:grpSp>
      <p:sp>
        <p:nvSpPr>
          <p:cNvPr id="56" name="TextBox 55">
            <a:extLst>
              <a:ext uri="{FF2B5EF4-FFF2-40B4-BE49-F238E27FC236}">
                <a16:creationId xmlns:a16="http://schemas.microsoft.com/office/drawing/2014/main" xmlns="" id="{CE2B46E9-EFE0-4A90-9218-42C98559F0D7}"/>
              </a:ext>
            </a:extLst>
          </p:cNvPr>
          <p:cNvSpPr txBox="1"/>
          <p:nvPr/>
        </p:nvSpPr>
        <p:spPr>
          <a:xfrm>
            <a:off x="463625" y="19674375"/>
            <a:ext cx="6993274" cy="4141134"/>
          </a:xfrm>
          <a:prstGeom prst="rect">
            <a:avLst/>
          </a:prstGeom>
          <a:solidFill>
            <a:schemeClr val="accent2">
              <a:lumMod val="40000"/>
              <a:lumOff val="60000"/>
            </a:schemeClr>
          </a:solidFill>
          <a:ln>
            <a:solidFill>
              <a:schemeClr val="tx1"/>
            </a:solidFill>
          </a:ln>
        </p:spPr>
        <p:txBody>
          <a:bodyPr wrap="square" rtlCol="0">
            <a:spAutoFit/>
          </a:bodyPr>
          <a:lstStyle/>
          <a:p>
            <a:r>
              <a:rPr lang="en-US" altLang="en-US" sz="2263" b="1" dirty="0"/>
              <a:t>Examination: </a:t>
            </a:r>
          </a:p>
          <a:p>
            <a:pPr marL="323367" indent="-323367">
              <a:buFont typeface="Arial" panose="020B0604020202020204" pitchFamily="34" charset="0"/>
              <a:buChar char="•"/>
            </a:pPr>
            <a:r>
              <a:rPr lang="en-US" altLang="en-US" sz="2263" dirty="0"/>
              <a:t>Tenderness on bimanual palpation of right parotid gland with pus from parotid duct </a:t>
            </a:r>
          </a:p>
          <a:p>
            <a:pPr marL="323367" indent="-323367">
              <a:buFont typeface="Arial" panose="020B0604020202020204" pitchFamily="34" charset="0"/>
              <a:buChar char="•"/>
            </a:pPr>
            <a:r>
              <a:rPr lang="en-US" altLang="en-US" sz="2263" dirty="0"/>
              <a:t>Poor oral hygiene with generalised food packing and plaque deposits </a:t>
            </a:r>
          </a:p>
          <a:p>
            <a:pPr marL="323367" indent="-323367">
              <a:buFont typeface="Arial" panose="020B0604020202020204" pitchFamily="34" charset="0"/>
              <a:buChar char="•"/>
            </a:pPr>
            <a:r>
              <a:rPr lang="en-US" altLang="en-US" sz="2263" dirty="0"/>
              <a:t>Severe xerostomia with Challacombe score of 9 </a:t>
            </a:r>
            <a:r>
              <a:rPr lang="en-US" altLang="en-US" sz="2263" baseline="30000" dirty="0"/>
              <a:t>3</a:t>
            </a:r>
          </a:p>
          <a:p>
            <a:pPr marL="323367" indent="-323367">
              <a:buFont typeface="Arial" panose="020B0604020202020204" pitchFamily="34" charset="0"/>
              <a:buChar char="•"/>
            </a:pPr>
            <a:r>
              <a:rPr lang="en-US" altLang="en-US" sz="2263" dirty="0"/>
              <a:t>Heavily restored dentition (Figure 1)</a:t>
            </a:r>
          </a:p>
          <a:p>
            <a:pPr marL="323367" indent="-323367">
              <a:buFont typeface="Arial" panose="020B0604020202020204" pitchFamily="34" charset="0"/>
              <a:buChar char="•"/>
            </a:pPr>
            <a:r>
              <a:rPr lang="en-US" altLang="en-US" sz="2263" dirty="0"/>
              <a:t>Lost post crown UR2 – retained root </a:t>
            </a:r>
          </a:p>
          <a:p>
            <a:pPr marL="323367" indent="-323367">
              <a:buFont typeface="Arial" panose="020B0604020202020204" pitchFamily="34" charset="0"/>
              <a:buChar char="•"/>
            </a:pPr>
            <a:r>
              <a:rPr lang="en-US" altLang="en-US" sz="2263" dirty="0"/>
              <a:t>New carious lesions UR6, UR1, LR2, LL2, LL3, UL6, LL7</a:t>
            </a:r>
          </a:p>
          <a:p>
            <a:endParaRPr lang="en-US" altLang="en-US" sz="849" dirty="0"/>
          </a:p>
          <a:p>
            <a:r>
              <a:rPr lang="en-US" altLang="en-US" sz="2263" dirty="0"/>
              <a:t>Teeth Present: </a:t>
            </a:r>
          </a:p>
          <a:p>
            <a:endParaRPr lang="en-US" altLang="en-US" sz="1416" dirty="0"/>
          </a:p>
          <a:p>
            <a:endParaRPr lang="en-US" altLang="en-US" sz="1416" dirty="0"/>
          </a:p>
        </p:txBody>
      </p:sp>
      <p:sp>
        <p:nvSpPr>
          <p:cNvPr id="5" name="TextBox 4">
            <a:extLst>
              <a:ext uri="{FF2B5EF4-FFF2-40B4-BE49-F238E27FC236}">
                <a16:creationId xmlns:a16="http://schemas.microsoft.com/office/drawing/2014/main" xmlns="" id="{9C59D5D0-D79E-4481-A736-75C1D1528EEC}"/>
              </a:ext>
            </a:extLst>
          </p:cNvPr>
          <p:cNvSpPr txBox="1"/>
          <p:nvPr/>
        </p:nvSpPr>
        <p:spPr>
          <a:xfrm>
            <a:off x="463625" y="18745834"/>
            <a:ext cx="6993274" cy="788806"/>
          </a:xfrm>
          <a:prstGeom prst="rect">
            <a:avLst/>
          </a:prstGeom>
          <a:solidFill>
            <a:schemeClr val="accent2">
              <a:lumMod val="40000"/>
              <a:lumOff val="60000"/>
            </a:schemeClr>
          </a:solidFill>
          <a:ln>
            <a:solidFill>
              <a:schemeClr val="tx1"/>
            </a:solidFill>
          </a:ln>
        </p:spPr>
        <p:txBody>
          <a:bodyPr wrap="square" rtlCol="0">
            <a:spAutoFit/>
          </a:bodyPr>
          <a:lstStyle/>
          <a:p>
            <a:r>
              <a:rPr lang="en-GB" sz="2263" b="1" dirty="0"/>
              <a:t>Presenting complaint: </a:t>
            </a:r>
            <a:r>
              <a:rPr lang="en-GB" sz="2263" dirty="0"/>
              <a:t>Pain right preauricular region and bad taste in mouth </a:t>
            </a:r>
          </a:p>
        </p:txBody>
      </p:sp>
      <p:graphicFrame>
        <p:nvGraphicFramePr>
          <p:cNvPr id="54" name="Table 53">
            <a:extLst>
              <a:ext uri="{FF2B5EF4-FFF2-40B4-BE49-F238E27FC236}">
                <a16:creationId xmlns:a16="http://schemas.microsoft.com/office/drawing/2014/main" xmlns="" id="{D3FC60A1-B768-497B-9801-82817845C7CD}"/>
              </a:ext>
            </a:extLst>
          </p:cNvPr>
          <p:cNvGraphicFramePr>
            <a:graphicFrameLocks noGrp="1"/>
          </p:cNvGraphicFramePr>
          <p:nvPr/>
        </p:nvGraphicFramePr>
        <p:xfrm>
          <a:off x="2433874" y="22982549"/>
          <a:ext cx="4481728" cy="769820"/>
        </p:xfrm>
        <a:graphic>
          <a:graphicData uri="http://schemas.openxmlformats.org/drawingml/2006/table">
            <a:tbl>
              <a:tblPr firstRow="1" bandRow="1">
                <a:tableStyleId>{5C22544A-7EE6-4342-B048-85BDC9FD1C3A}</a:tableStyleId>
              </a:tblPr>
              <a:tblGrid>
                <a:gridCol w="337148">
                  <a:extLst>
                    <a:ext uri="{9D8B030D-6E8A-4147-A177-3AD203B41FA5}">
                      <a16:colId xmlns:a16="http://schemas.microsoft.com/office/drawing/2014/main" xmlns="" val="20000"/>
                    </a:ext>
                  </a:extLst>
                </a:gridCol>
                <a:gridCol w="337148">
                  <a:extLst>
                    <a:ext uri="{9D8B030D-6E8A-4147-A177-3AD203B41FA5}">
                      <a16:colId xmlns:a16="http://schemas.microsoft.com/office/drawing/2014/main" xmlns="" val="20001"/>
                    </a:ext>
                  </a:extLst>
                </a:gridCol>
                <a:gridCol w="337148">
                  <a:extLst>
                    <a:ext uri="{9D8B030D-6E8A-4147-A177-3AD203B41FA5}">
                      <a16:colId xmlns:a16="http://schemas.microsoft.com/office/drawing/2014/main" xmlns="" val="20002"/>
                    </a:ext>
                  </a:extLst>
                </a:gridCol>
                <a:gridCol w="337148">
                  <a:extLst>
                    <a:ext uri="{9D8B030D-6E8A-4147-A177-3AD203B41FA5}">
                      <a16:colId xmlns:a16="http://schemas.microsoft.com/office/drawing/2014/main" xmlns="" val="20003"/>
                    </a:ext>
                  </a:extLst>
                </a:gridCol>
                <a:gridCol w="337148">
                  <a:extLst>
                    <a:ext uri="{9D8B030D-6E8A-4147-A177-3AD203B41FA5}">
                      <a16:colId xmlns:a16="http://schemas.microsoft.com/office/drawing/2014/main" xmlns="" val="20004"/>
                    </a:ext>
                  </a:extLst>
                </a:gridCol>
                <a:gridCol w="337148">
                  <a:extLst>
                    <a:ext uri="{9D8B030D-6E8A-4147-A177-3AD203B41FA5}">
                      <a16:colId xmlns:a16="http://schemas.microsoft.com/office/drawing/2014/main" xmlns="" val="20005"/>
                    </a:ext>
                  </a:extLst>
                </a:gridCol>
                <a:gridCol w="263068">
                  <a:extLst>
                    <a:ext uri="{9D8B030D-6E8A-4147-A177-3AD203B41FA5}">
                      <a16:colId xmlns:a16="http://schemas.microsoft.com/office/drawing/2014/main" xmlns="" val="20006"/>
                    </a:ext>
                  </a:extLst>
                </a:gridCol>
                <a:gridCol w="278775">
                  <a:extLst>
                    <a:ext uri="{9D8B030D-6E8A-4147-A177-3AD203B41FA5}">
                      <a16:colId xmlns:a16="http://schemas.microsoft.com/office/drawing/2014/main" xmlns="" val="20007"/>
                    </a:ext>
                  </a:extLst>
                </a:gridCol>
                <a:gridCol w="231257">
                  <a:extLst>
                    <a:ext uri="{9D8B030D-6E8A-4147-A177-3AD203B41FA5}">
                      <a16:colId xmlns:a16="http://schemas.microsoft.com/office/drawing/2014/main" xmlns="" val="20008"/>
                    </a:ext>
                  </a:extLst>
                </a:gridCol>
                <a:gridCol w="337148">
                  <a:extLst>
                    <a:ext uri="{9D8B030D-6E8A-4147-A177-3AD203B41FA5}">
                      <a16:colId xmlns:a16="http://schemas.microsoft.com/office/drawing/2014/main" xmlns="" val="20009"/>
                    </a:ext>
                  </a:extLst>
                </a:gridCol>
                <a:gridCol w="337148">
                  <a:extLst>
                    <a:ext uri="{9D8B030D-6E8A-4147-A177-3AD203B41FA5}">
                      <a16:colId xmlns:a16="http://schemas.microsoft.com/office/drawing/2014/main" xmlns="" val="20010"/>
                    </a:ext>
                  </a:extLst>
                </a:gridCol>
                <a:gridCol w="337148">
                  <a:extLst>
                    <a:ext uri="{9D8B030D-6E8A-4147-A177-3AD203B41FA5}">
                      <a16:colId xmlns:a16="http://schemas.microsoft.com/office/drawing/2014/main" xmlns="" val="20011"/>
                    </a:ext>
                  </a:extLst>
                </a:gridCol>
                <a:gridCol w="337148">
                  <a:extLst>
                    <a:ext uri="{9D8B030D-6E8A-4147-A177-3AD203B41FA5}">
                      <a16:colId xmlns:a16="http://schemas.microsoft.com/office/drawing/2014/main" xmlns="" val="20012"/>
                    </a:ext>
                  </a:extLst>
                </a:gridCol>
                <a:gridCol w="337148">
                  <a:extLst>
                    <a:ext uri="{9D8B030D-6E8A-4147-A177-3AD203B41FA5}">
                      <a16:colId xmlns:a16="http://schemas.microsoft.com/office/drawing/2014/main" xmlns="" val="20013"/>
                    </a:ext>
                  </a:extLst>
                </a:gridCol>
              </a:tblGrid>
              <a:tr h="384910">
                <a:tc>
                  <a:txBody>
                    <a:bodyPr/>
                    <a:lstStyle/>
                    <a:p>
                      <a:endParaRPr lang="en-US" sz="1300" dirty="0">
                        <a:solidFill>
                          <a:schemeClr val="tx1"/>
                        </a:solidFill>
                      </a:endParaRP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6</a:t>
                      </a: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300" dirty="0">
                        <a:solidFill>
                          <a:schemeClr val="tx1"/>
                        </a:solidFill>
                      </a:endParaRP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4</a:t>
                      </a: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3</a:t>
                      </a: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2* </a:t>
                      </a: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1</a:t>
                      </a:r>
                    </a:p>
                  </a:txBody>
                  <a:tcPr marL="64674" marR="64674" marT="32324" marB="3232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1</a:t>
                      </a:r>
                    </a:p>
                  </a:txBody>
                  <a:tcPr marL="64674" marR="64674" marT="32324" marB="3232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2</a:t>
                      </a: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3</a:t>
                      </a: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4</a:t>
                      </a: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5</a:t>
                      </a: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300" dirty="0">
                          <a:solidFill>
                            <a:schemeClr val="tx1"/>
                          </a:solidFill>
                        </a:rPr>
                        <a:t>6</a:t>
                      </a: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300" dirty="0">
                        <a:solidFill>
                          <a:schemeClr val="tx1"/>
                        </a:solidFill>
                      </a:endParaRPr>
                    </a:p>
                  </a:txBody>
                  <a:tcPr marL="64674" marR="64674" marT="32324" marB="32324">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384910">
                <a:tc>
                  <a:txBody>
                    <a:bodyPr/>
                    <a:lstStyle/>
                    <a:p>
                      <a:endParaRPr lang="en-US" sz="1300" b="1" dirty="0">
                        <a:solidFill>
                          <a:schemeClr val="tx1"/>
                        </a:solidFill>
                      </a:endParaRPr>
                    </a:p>
                  </a:txBody>
                  <a:tcPr marL="64674" marR="64674" marT="32324" marB="32324">
                    <a:lnT w="12700" cap="flat" cmpd="sng" algn="ctr">
                      <a:solidFill>
                        <a:schemeClr val="tx1"/>
                      </a:solidFill>
                      <a:prstDash val="solid"/>
                      <a:round/>
                      <a:headEnd type="none" w="med" len="med"/>
                      <a:tailEnd type="none" w="med" len="med"/>
                    </a:lnT>
                  </a:tcPr>
                </a:tc>
                <a:tc>
                  <a:txBody>
                    <a:bodyPr/>
                    <a:lstStyle/>
                    <a:p>
                      <a:endParaRPr lang="en-US" sz="1300" b="1" dirty="0">
                        <a:solidFill>
                          <a:schemeClr val="tx1"/>
                        </a:solidFill>
                      </a:endParaRPr>
                    </a:p>
                  </a:txBody>
                  <a:tcPr marL="64674" marR="64674" marT="32324" marB="32324">
                    <a:lnT w="12700" cap="flat" cmpd="sng" algn="ctr">
                      <a:solidFill>
                        <a:schemeClr val="tx1"/>
                      </a:solidFill>
                      <a:prstDash val="solid"/>
                      <a:round/>
                      <a:headEnd type="none" w="med" len="med"/>
                      <a:tailEnd type="none" w="med" len="med"/>
                    </a:lnT>
                  </a:tcPr>
                </a:tc>
                <a:tc>
                  <a:txBody>
                    <a:bodyPr/>
                    <a:lstStyle/>
                    <a:p>
                      <a:endParaRPr lang="en-US" sz="1300" b="1" dirty="0">
                        <a:solidFill>
                          <a:schemeClr val="tx1"/>
                        </a:solidFill>
                      </a:endParaRPr>
                    </a:p>
                  </a:txBody>
                  <a:tcPr marL="64674" marR="64674" marT="32324" marB="32324">
                    <a:lnT w="12700" cap="flat" cmpd="sng" algn="ctr">
                      <a:solidFill>
                        <a:schemeClr val="tx1"/>
                      </a:solidFill>
                      <a:prstDash val="solid"/>
                      <a:round/>
                      <a:headEnd type="none" w="med" len="med"/>
                      <a:tailEnd type="none" w="med" len="med"/>
                    </a:lnT>
                  </a:tcPr>
                </a:tc>
                <a:tc>
                  <a:txBody>
                    <a:bodyPr/>
                    <a:lstStyle/>
                    <a:p>
                      <a:r>
                        <a:rPr lang="en-US" sz="1300" b="1" dirty="0">
                          <a:solidFill>
                            <a:schemeClr val="tx1"/>
                          </a:solidFill>
                        </a:rPr>
                        <a:t>4</a:t>
                      </a:r>
                    </a:p>
                  </a:txBody>
                  <a:tcPr marL="64674" marR="64674" marT="32324" marB="32324">
                    <a:lnT w="12700" cap="flat" cmpd="sng" algn="ctr">
                      <a:solidFill>
                        <a:schemeClr val="tx1"/>
                      </a:solidFill>
                      <a:prstDash val="solid"/>
                      <a:round/>
                      <a:headEnd type="none" w="med" len="med"/>
                      <a:tailEnd type="none" w="med" len="med"/>
                    </a:lnT>
                  </a:tcPr>
                </a:tc>
                <a:tc>
                  <a:txBody>
                    <a:bodyPr/>
                    <a:lstStyle/>
                    <a:p>
                      <a:r>
                        <a:rPr lang="en-US" sz="1300" b="1" dirty="0">
                          <a:solidFill>
                            <a:schemeClr val="tx1"/>
                          </a:solidFill>
                        </a:rPr>
                        <a:t>3</a:t>
                      </a:r>
                    </a:p>
                  </a:txBody>
                  <a:tcPr marL="64674" marR="64674" marT="32324" marB="32324">
                    <a:lnT w="12700" cap="flat" cmpd="sng" algn="ctr">
                      <a:solidFill>
                        <a:schemeClr val="tx1"/>
                      </a:solidFill>
                      <a:prstDash val="solid"/>
                      <a:round/>
                      <a:headEnd type="none" w="med" len="med"/>
                      <a:tailEnd type="none" w="med" len="med"/>
                    </a:lnT>
                  </a:tcPr>
                </a:tc>
                <a:tc>
                  <a:txBody>
                    <a:bodyPr/>
                    <a:lstStyle/>
                    <a:p>
                      <a:r>
                        <a:rPr lang="en-US" sz="1300" b="1" dirty="0">
                          <a:solidFill>
                            <a:schemeClr val="tx1"/>
                          </a:solidFill>
                        </a:rPr>
                        <a:t>2</a:t>
                      </a:r>
                    </a:p>
                  </a:txBody>
                  <a:tcPr marL="64674" marR="64674" marT="32324" marB="32324">
                    <a:lnT w="12700" cap="flat" cmpd="sng" algn="ctr">
                      <a:solidFill>
                        <a:schemeClr val="tx1"/>
                      </a:solidFill>
                      <a:prstDash val="solid"/>
                      <a:round/>
                      <a:headEnd type="none" w="med" len="med"/>
                      <a:tailEnd type="none" w="med" len="med"/>
                    </a:lnT>
                  </a:tcPr>
                </a:tc>
                <a:tc>
                  <a:txBody>
                    <a:bodyPr/>
                    <a:lstStyle/>
                    <a:p>
                      <a:endParaRPr lang="en-US" sz="1300" b="1" dirty="0">
                        <a:solidFill>
                          <a:schemeClr val="tx1"/>
                        </a:solidFill>
                      </a:endParaRPr>
                    </a:p>
                  </a:txBody>
                  <a:tcPr marL="64674" marR="64674" marT="32324" marB="3232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300" b="1" dirty="0">
                          <a:solidFill>
                            <a:schemeClr val="tx1"/>
                          </a:solidFill>
                        </a:rPr>
                        <a:t>1</a:t>
                      </a:r>
                    </a:p>
                  </a:txBody>
                  <a:tcPr marL="64674" marR="64674" marT="32324" marB="3232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300" b="1" dirty="0">
                          <a:solidFill>
                            <a:schemeClr val="tx1"/>
                          </a:solidFill>
                        </a:rPr>
                        <a:t>2</a:t>
                      </a:r>
                    </a:p>
                  </a:txBody>
                  <a:tcPr marL="64674" marR="64674" marT="32324" marB="32324">
                    <a:lnT w="12700" cap="flat" cmpd="sng" algn="ctr">
                      <a:solidFill>
                        <a:schemeClr val="tx1"/>
                      </a:solidFill>
                      <a:prstDash val="solid"/>
                      <a:round/>
                      <a:headEnd type="none" w="med" len="med"/>
                      <a:tailEnd type="none" w="med" len="med"/>
                    </a:lnT>
                  </a:tcPr>
                </a:tc>
                <a:tc>
                  <a:txBody>
                    <a:bodyPr/>
                    <a:lstStyle/>
                    <a:p>
                      <a:r>
                        <a:rPr lang="en-US" sz="1300" b="1" dirty="0">
                          <a:solidFill>
                            <a:schemeClr val="tx1"/>
                          </a:solidFill>
                        </a:rPr>
                        <a:t>3</a:t>
                      </a:r>
                    </a:p>
                  </a:txBody>
                  <a:tcPr marL="64674" marR="64674" marT="32324" marB="32324">
                    <a:lnT w="12700" cap="flat" cmpd="sng" algn="ctr">
                      <a:solidFill>
                        <a:schemeClr val="tx1"/>
                      </a:solidFill>
                      <a:prstDash val="solid"/>
                      <a:round/>
                      <a:headEnd type="none" w="med" len="med"/>
                      <a:tailEnd type="none" w="med" len="med"/>
                    </a:lnT>
                  </a:tcPr>
                </a:tc>
                <a:tc>
                  <a:txBody>
                    <a:bodyPr/>
                    <a:lstStyle/>
                    <a:p>
                      <a:r>
                        <a:rPr lang="en-US" sz="1300" b="1" dirty="0">
                          <a:solidFill>
                            <a:schemeClr val="tx1"/>
                          </a:solidFill>
                        </a:rPr>
                        <a:t>4</a:t>
                      </a:r>
                    </a:p>
                  </a:txBody>
                  <a:tcPr marL="64674" marR="64674" marT="32324" marB="32324">
                    <a:lnT w="12700" cap="flat" cmpd="sng" algn="ctr">
                      <a:solidFill>
                        <a:schemeClr val="tx1"/>
                      </a:solidFill>
                      <a:prstDash val="solid"/>
                      <a:round/>
                      <a:headEnd type="none" w="med" len="med"/>
                      <a:tailEnd type="none" w="med" len="med"/>
                    </a:lnT>
                  </a:tcPr>
                </a:tc>
                <a:tc>
                  <a:txBody>
                    <a:bodyPr/>
                    <a:lstStyle/>
                    <a:p>
                      <a:r>
                        <a:rPr lang="en-US" sz="1300" b="1" dirty="0">
                          <a:solidFill>
                            <a:schemeClr val="tx1"/>
                          </a:solidFill>
                        </a:rPr>
                        <a:t>5</a:t>
                      </a:r>
                    </a:p>
                  </a:txBody>
                  <a:tcPr marL="64674" marR="64674" marT="32324" marB="32324">
                    <a:lnT w="12700" cap="flat" cmpd="sng" algn="ctr">
                      <a:solidFill>
                        <a:schemeClr val="tx1"/>
                      </a:solidFill>
                      <a:prstDash val="solid"/>
                      <a:round/>
                      <a:headEnd type="none" w="med" len="med"/>
                      <a:tailEnd type="none" w="med" len="med"/>
                    </a:lnT>
                  </a:tcPr>
                </a:tc>
                <a:tc>
                  <a:txBody>
                    <a:bodyPr/>
                    <a:lstStyle/>
                    <a:p>
                      <a:endParaRPr lang="en-US" sz="1300" b="1" dirty="0">
                        <a:solidFill>
                          <a:schemeClr val="tx1"/>
                        </a:solidFill>
                      </a:endParaRPr>
                    </a:p>
                  </a:txBody>
                  <a:tcPr marL="64674" marR="64674" marT="32324" marB="32324">
                    <a:lnT w="12700" cap="flat" cmpd="sng" algn="ctr">
                      <a:solidFill>
                        <a:schemeClr val="tx1"/>
                      </a:solidFill>
                      <a:prstDash val="solid"/>
                      <a:round/>
                      <a:headEnd type="none" w="med" len="med"/>
                      <a:tailEnd type="none" w="med" len="med"/>
                    </a:lnT>
                  </a:tcPr>
                </a:tc>
                <a:tc>
                  <a:txBody>
                    <a:bodyPr/>
                    <a:lstStyle/>
                    <a:p>
                      <a:r>
                        <a:rPr lang="en-US" sz="1300" b="1" dirty="0">
                          <a:solidFill>
                            <a:schemeClr val="tx1"/>
                          </a:solidFill>
                        </a:rPr>
                        <a:t>7</a:t>
                      </a:r>
                    </a:p>
                  </a:txBody>
                  <a:tcPr marL="64674" marR="64674" marT="32324" marB="32324">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bl>
          </a:graphicData>
        </a:graphic>
      </p:graphicFrame>
      <p:sp>
        <p:nvSpPr>
          <p:cNvPr id="57" name="TextBox 56">
            <a:extLst>
              <a:ext uri="{FF2B5EF4-FFF2-40B4-BE49-F238E27FC236}">
                <a16:creationId xmlns:a16="http://schemas.microsoft.com/office/drawing/2014/main" xmlns="" id="{59EB9B2E-FDA0-4E3E-ADDD-C11B763141E9}"/>
              </a:ext>
            </a:extLst>
          </p:cNvPr>
          <p:cNvSpPr txBox="1"/>
          <p:nvPr/>
        </p:nvSpPr>
        <p:spPr>
          <a:xfrm>
            <a:off x="7685378" y="3662916"/>
            <a:ext cx="6569426" cy="4619406"/>
          </a:xfrm>
          <a:prstGeom prst="rect">
            <a:avLst/>
          </a:prstGeom>
          <a:solidFill>
            <a:schemeClr val="accent2">
              <a:lumMod val="40000"/>
              <a:lumOff val="60000"/>
            </a:schemeClr>
          </a:solidFill>
          <a:ln>
            <a:solidFill>
              <a:schemeClr val="tx1"/>
            </a:solidFill>
          </a:ln>
        </p:spPr>
        <p:txBody>
          <a:bodyPr wrap="square" rtlCol="0">
            <a:spAutoFit/>
          </a:bodyPr>
          <a:lstStyle/>
          <a:p>
            <a:pPr marL="363788" indent="-363788">
              <a:buAutoNum type="arabicPeriod"/>
            </a:pPr>
            <a:r>
              <a:rPr lang="en-GB" sz="2263" b="1" dirty="0">
                <a:cs typeface="Arial" pitchFamily="34" charset="0"/>
              </a:rPr>
              <a:t>Resolve acute bacterial parotitis</a:t>
            </a:r>
            <a:endParaRPr lang="en-GB" sz="2263" dirty="0">
              <a:cs typeface="Arial" pitchFamily="34" charset="0"/>
            </a:endParaRPr>
          </a:p>
          <a:p>
            <a:pPr marL="363788" indent="-363788">
              <a:buAutoNum type="arabicPeriod"/>
            </a:pPr>
            <a:r>
              <a:rPr lang="en-GB" sz="2263" b="1" dirty="0">
                <a:cs typeface="Arial" pitchFamily="34" charset="0"/>
              </a:rPr>
              <a:t>Prevention </a:t>
            </a:r>
            <a:endParaRPr lang="en-US" sz="2263" b="1" dirty="0">
              <a:cs typeface="Arial" pitchFamily="34" charset="0"/>
            </a:endParaRPr>
          </a:p>
          <a:p>
            <a:pPr marL="323652" indent="-323652">
              <a:buFont typeface="Arial" panose="020B0604020202020204" pitchFamily="34" charset="0"/>
              <a:buChar char="•"/>
            </a:pPr>
            <a:r>
              <a:rPr lang="en-US" sz="2263" dirty="0">
                <a:cs typeface="Arial" pitchFamily="34" charset="0"/>
              </a:rPr>
              <a:t>H</a:t>
            </a:r>
            <a:r>
              <a:rPr lang="en-GB" sz="2263" dirty="0" err="1">
                <a:cs typeface="Arial" pitchFamily="34" charset="0"/>
              </a:rPr>
              <a:t>igh</a:t>
            </a:r>
            <a:r>
              <a:rPr lang="en-GB" sz="2263" dirty="0">
                <a:cs typeface="Arial" pitchFamily="34" charset="0"/>
              </a:rPr>
              <a:t> fluoride toothpaste, fluoride mouthwash at alternate time to tooth brushing</a:t>
            </a:r>
            <a:r>
              <a:rPr lang="en-GB" sz="2263" baseline="30000" dirty="0">
                <a:cs typeface="Arial" pitchFamily="34" charset="0"/>
              </a:rPr>
              <a:t>4</a:t>
            </a:r>
          </a:p>
          <a:p>
            <a:pPr marL="323652" indent="-323652">
              <a:buFont typeface="Arial" panose="020B0604020202020204" pitchFamily="34" charset="0"/>
              <a:buChar char="•"/>
            </a:pPr>
            <a:r>
              <a:rPr lang="en-GB" sz="2263" dirty="0">
                <a:cs typeface="Arial" pitchFamily="34" charset="0"/>
              </a:rPr>
              <a:t>Salivary substitutes</a:t>
            </a:r>
          </a:p>
          <a:p>
            <a:pPr marL="323652" indent="-323652">
              <a:buFont typeface="Arial" panose="020B0604020202020204" pitchFamily="34" charset="0"/>
              <a:buChar char="•"/>
            </a:pPr>
            <a:r>
              <a:rPr lang="en-GB" sz="2263" dirty="0">
                <a:cs typeface="Arial" pitchFamily="34" charset="0"/>
              </a:rPr>
              <a:t>Oral hygiene demonstration</a:t>
            </a:r>
          </a:p>
          <a:p>
            <a:pPr marL="323652" indent="-323652">
              <a:buFont typeface="Arial" panose="020B0604020202020204" pitchFamily="34" charset="0"/>
              <a:buChar char="•"/>
            </a:pPr>
            <a:r>
              <a:rPr lang="en-GB" sz="2263" dirty="0">
                <a:cs typeface="Arial" pitchFamily="34" charset="0"/>
              </a:rPr>
              <a:t>Dietary advice</a:t>
            </a:r>
            <a:endParaRPr lang="en-GB" sz="2263" b="1" dirty="0">
              <a:cs typeface="Arial" pitchFamily="34" charset="0"/>
            </a:endParaRPr>
          </a:p>
          <a:p>
            <a:r>
              <a:rPr lang="en-GB" sz="2263" b="1" dirty="0">
                <a:cs typeface="Arial" pitchFamily="34" charset="0"/>
              </a:rPr>
              <a:t>3.  Restorations under LA </a:t>
            </a:r>
            <a:r>
              <a:rPr lang="en-GB" sz="2263" dirty="0">
                <a:cs typeface="Arial" pitchFamily="34" charset="0"/>
              </a:rPr>
              <a:t>– UL6, LR2, LL2, LL3</a:t>
            </a:r>
          </a:p>
          <a:p>
            <a:pPr marL="364108" indent="-364108">
              <a:buAutoNum type="arabicPeriod" startAt="4"/>
            </a:pPr>
            <a:r>
              <a:rPr lang="en-GB" sz="2263" b="1" dirty="0">
                <a:cs typeface="Arial" pitchFamily="34" charset="0"/>
              </a:rPr>
              <a:t>Extraction </a:t>
            </a:r>
            <a:r>
              <a:rPr lang="en-GB" sz="2263" dirty="0">
                <a:cs typeface="Arial" pitchFamily="34" charset="0"/>
              </a:rPr>
              <a:t>unrestorable UR2 UR1, LL7 </a:t>
            </a:r>
          </a:p>
          <a:p>
            <a:pPr marL="364108" indent="-364108">
              <a:buAutoNum type="arabicPeriod" startAt="4"/>
            </a:pPr>
            <a:r>
              <a:rPr lang="en-GB" sz="2263" b="1" dirty="0">
                <a:cs typeface="Arial" pitchFamily="34" charset="0"/>
              </a:rPr>
              <a:t>Provision P/- </a:t>
            </a:r>
            <a:r>
              <a:rPr lang="en-GB" sz="2263" dirty="0">
                <a:cs typeface="Arial" pitchFamily="34" charset="0"/>
              </a:rPr>
              <a:t>(Figure 2)</a:t>
            </a:r>
          </a:p>
          <a:p>
            <a:pPr marL="364108" indent="-364108">
              <a:buAutoNum type="arabicPeriod" startAt="4"/>
            </a:pPr>
            <a:r>
              <a:rPr lang="en-GB" sz="2263" b="1" dirty="0">
                <a:cs typeface="Arial" pitchFamily="34" charset="0"/>
              </a:rPr>
              <a:t>Hygiene appointments – </a:t>
            </a:r>
            <a:r>
              <a:rPr lang="en-GB" sz="2263" dirty="0">
                <a:cs typeface="Arial" pitchFamily="34" charset="0"/>
              </a:rPr>
              <a:t>OHI, scaling and topical fluoride 3/12 </a:t>
            </a:r>
          </a:p>
          <a:p>
            <a:pPr marL="364108" indent="-364108">
              <a:buAutoNum type="arabicPeriod" startAt="4"/>
            </a:pPr>
            <a:r>
              <a:rPr lang="is-IS" sz="2263" b="1" dirty="0"/>
              <a:t>Recall </a:t>
            </a:r>
            <a:r>
              <a:rPr lang="is-IS" sz="2263" dirty="0"/>
              <a:t>3</a:t>
            </a:r>
            <a:r>
              <a:rPr lang="en-US" sz="2263" dirty="0"/>
              <a:t>/12 based on caries risk</a:t>
            </a:r>
            <a:r>
              <a:rPr lang="en-US" sz="2263" baseline="30000" dirty="0"/>
              <a:t>5</a:t>
            </a:r>
            <a:endParaRPr lang="en-GB" sz="2263" b="1" dirty="0"/>
          </a:p>
        </p:txBody>
      </p:sp>
      <p:sp>
        <p:nvSpPr>
          <p:cNvPr id="58" name="TextBox 57">
            <a:extLst>
              <a:ext uri="{FF2B5EF4-FFF2-40B4-BE49-F238E27FC236}">
                <a16:creationId xmlns:a16="http://schemas.microsoft.com/office/drawing/2014/main" xmlns="" id="{DD13CA1D-976C-4AA9-BAF4-76C952BEA080}"/>
              </a:ext>
            </a:extLst>
          </p:cNvPr>
          <p:cNvSpPr txBox="1"/>
          <p:nvPr/>
        </p:nvSpPr>
        <p:spPr>
          <a:xfrm>
            <a:off x="7684291" y="12181060"/>
            <a:ext cx="6581303" cy="1369480"/>
          </a:xfrm>
          <a:prstGeom prst="rect">
            <a:avLst/>
          </a:prstGeom>
          <a:noFill/>
        </p:spPr>
        <p:txBody>
          <a:bodyPr wrap="square" lIns="62615" tIns="31307" rIns="62615" bIns="31307" rtlCol="0">
            <a:spAutoFit/>
          </a:bodyPr>
          <a:lstStyle/>
          <a:p>
            <a:pPr algn="just"/>
            <a:r>
              <a:rPr lang="en-GB" sz="2122" dirty="0">
                <a:solidFill>
                  <a:srgbClr val="FF0000"/>
                </a:solidFill>
              </a:rPr>
              <a:t>Figure 2</a:t>
            </a:r>
            <a:r>
              <a:rPr lang="en-GB" sz="2122" dirty="0">
                <a:solidFill>
                  <a:srgbClr val="0070C0"/>
                </a:solidFill>
              </a:rPr>
              <a:t>.</a:t>
            </a:r>
            <a:r>
              <a:rPr lang="en-GB" sz="2122" dirty="0"/>
              <a:t> Upper partial denture design with no clasps due to limited manual dexterity as a result of Rheumatoid Arthritis and visual decline. Avoids impinging on gingival margins to aid oral hygiene</a:t>
            </a:r>
          </a:p>
        </p:txBody>
      </p:sp>
      <p:sp>
        <p:nvSpPr>
          <p:cNvPr id="62" name="TextBox 61">
            <a:extLst>
              <a:ext uri="{FF2B5EF4-FFF2-40B4-BE49-F238E27FC236}">
                <a16:creationId xmlns:a16="http://schemas.microsoft.com/office/drawing/2014/main" xmlns="" id="{9CF94982-9059-4E36-85FE-B2EF54B4510F}"/>
              </a:ext>
            </a:extLst>
          </p:cNvPr>
          <p:cNvSpPr txBox="1"/>
          <p:nvPr/>
        </p:nvSpPr>
        <p:spPr>
          <a:xfrm>
            <a:off x="7686857" y="13863823"/>
            <a:ext cx="6569426" cy="629083"/>
          </a:xfrm>
          <a:prstGeom prst="rect">
            <a:avLst/>
          </a:prstGeom>
          <a:solidFill>
            <a:schemeClr val="accent1">
              <a:lumMod val="60000"/>
              <a:lumOff val="40000"/>
            </a:schemeClr>
          </a:solidFill>
        </p:spPr>
        <p:txBody>
          <a:bodyPr wrap="square" rtlCol="0">
            <a:spAutoFit/>
          </a:bodyPr>
          <a:lstStyle/>
          <a:p>
            <a:pPr algn="ctr"/>
            <a:r>
              <a:rPr lang="en-GB" sz="3488" b="1" dirty="0"/>
              <a:t>Decline During Treatment</a:t>
            </a:r>
          </a:p>
        </p:txBody>
      </p:sp>
      <p:sp>
        <p:nvSpPr>
          <p:cNvPr id="9" name="Rectangle 8">
            <a:extLst>
              <a:ext uri="{FF2B5EF4-FFF2-40B4-BE49-F238E27FC236}">
                <a16:creationId xmlns:a16="http://schemas.microsoft.com/office/drawing/2014/main" xmlns="" id="{91EE230A-0AF7-483F-9D71-8757048F99BE}"/>
              </a:ext>
            </a:extLst>
          </p:cNvPr>
          <p:cNvSpPr/>
          <p:nvPr/>
        </p:nvSpPr>
        <p:spPr>
          <a:xfrm>
            <a:off x="8348966" y="14627857"/>
            <a:ext cx="5881928" cy="33825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63" b="1" dirty="0">
                <a:solidFill>
                  <a:schemeClr val="tx1"/>
                </a:solidFill>
              </a:rPr>
              <a:t>ACCESS</a:t>
            </a:r>
          </a:p>
          <a:p>
            <a:pPr lvl="0"/>
            <a:r>
              <a:rPr lang="en-US" sz="2263" dirty="0"/>
              <a:t>Not confident attending alone or on bus due to recent falls - taxis – financial implication</a:t>
            </a:r>
          </a:p>
          <a:p>
            <a:pPr lvl="0"/>
            <a:r>
              <a:rPr lang="en-US" sz="2263" dirty="0"/>
              <a:t>Unable to recline or tolerate long appointment times due to worsening </a:t>
            </a:r>
            <a:r>
              <a:rPr lang="en-US" sz="2263" dirty="0" err="1"/>
              <a:t>kyphosis</a:t>
            </a:r>
            <a:r>
              <a:rPr lang="en-US" sz="2263" dirty="0"/>
              <a:t>, RA &amp; </a:t>
            </a:r>
            <a:r>
              <a:rPr lang="en-US" sz="2263" dirty="0" err="1"/>
              <a:t>xerostomia</a:t>
            </a:r>
            <a:endParaRPr lang="en-US" sz="2263" dirty="0"/>
          </a:p>
          <a:p>
            <a:r>
              <a:rPr lang="en-GB" altLang="en-US" sz="2263" dirty="0"/>
              <a:t>Requires assistance for transfer to dental chair</a:t>
            </a:r>
          </a:p>
          <a:p>
            <a:r>
              <a:rPr lang="en-GB" altLang="en-US" sz="2263" dirty="0"/>
              <a:t>se of support pillows and assistance for transfer to dental chair</a:t>
            </a:r>
          </a:p>
        </p:txBody>
      </p:sp>
      <p:sp>
        <p:nvSpPr>
          <p:cNvPr id="96" name="Rectangle 95">
            <a:extLst>
              <a:ext uri="{FF2B5EF4-FFF2-40B4-BE49-F238E27FC236}">
                <a16:creationId xmlns:a16="http://schemas.microsoft.com/office/drawing/2014/main" xmlns="" id="{643DE3B9-63D3-428F-A602-29C2BFBED35C}"/>
              </a:ext>
            </a:extLst>
          </p:cNvPr>
          <p:cNvSpPr/>
          <p:nvPr/>
        </p:nvSpPr>
        <p:spPr>
          <a:xfrm>
            <a:off x="8348966" y="18247077"/>
            <a:ext cx="5881928" cy="21900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263" b="1" dirty="0">
                <a:solidFill>
                  <a:schemeClr val="tx1"/>
                </a:solidFill>
              </a:rPr>
              <a:t>NUTRITION MAINTENANCE </a:t>
            </a:r>
          </a:p>
          <a:p>
            <a:r>
              <a:rPr lang="en-GB" sz="2263" dirty="0"/>
              <a:t>Loss of appetite/ weight loss – increased frailty </a:t>
            </a:r>
          </a:p>
          <a:p>
            <a:pPr lvl="0"/>
            <a:r>
              <a:rPr lang="en-GB" sz="2263" dirty="0"/>
              <a:t>Unable to stand to prepare meals  - fear of falling </a:t>
            </a:r>
          </a:p>
          <a:p>
            <a:r>
              <a:rPr lang="en-GB" sz="2263" dirty="0"/>
              <a:t>Unable to independently shop – cleaner collects once weekly</a:t>
            </a:r>
          </a:p>
        </p:txBody>
      </p:sp>
      <p:sp>
        <p:nvSpPr>
          <p:cNvPr id="10" name="Arrow: Right 9">
            <a:extLst>
              <a:ext uri="{FF2B5EF4-FFF2-40B4-BE49-F238E27FC236}">
                <a16:creationId xmlns:a16="http://schemas.microsoft.com/office/drawing/2014/main" xmlns="" id="{C3EA8B2F-9BA4-42E1-B3FC-FABE232FFF6D}"/>
              </a:ext>
            </a:extLst>
          </p:cNvPr>
          <p:cNvSpPr/>
          <p:nvPr/>
        </p:nvSpPr>
        <p:spPr>
          <a:xfrm rot="5400000">
            <a:off x="1839478" y="20217795"/>
            <a:ext cx="12173126" cy="789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dirty="0"/>
          </a:p>
        </p:txBody>
      </p:sp>
      <p:sp>
        <p:nvSpPr>
          <p:cNvPr id="99" name="Rectangle 98">
            <a:extLst>
              <a:ext uri="{FF2B5EF4-FFF2-40B4-BE49-F238E27FC236}">
                <a16:creationId xmlns:a16="http://schemas.microsoft.com/office/drawing/2014/main" xmlns="" id="{BB47B465-B135-4A04-9A85-C1F9A8155200}"/>
              </a:ext>
            </a:extLst>
          </p:cNvPr>
          <p:cNvSpPr/>
          <p:nvPr/>
        </p:nvSpPr>
        <p:spPr>
          <a:xfrm>
            <a:off x="8348966" y="24924792"/>
            <a:ext cx="5881928" cy="1782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263" b="1" dirty="0">
                <a:solidFill>
                  <a:schemeClr val="tx1"/>
                </a:solidFill>
              </a:rPr>
              <a:t>COGNITIVE DECLINE </a:t>
            </a:r>
          </a:p>
          <a:p>
            <a:r>
              <a:rPr lang="en-GB" sz="2263" dirty="0">
                <a:solidFill>
                  <a:schemeClr val="bg1"/>
                </a:solidFill>
              </a:rPr>
              <a:t>Missed appointments - confusion about appointment dates</a:t>
            </a:r>
          </a:p>
          <a:p>
            <a:pPr lvl="0"/>
            <a:r>
              <a:rPr lang="en-GB" sz="2263" dirty="0">
                <a:solidFill>
                  <a:schemeClr val="bg1"/>
                </a:solidFill>
              </a:rPr>
              <a:t>Difficulty retaining information from last visit</a:t>
            </a:r>
          </a:p>
          <a:p>
            <a:pPr lvl="0"/>
            <a:r>
              <a:rPr lang="en-GB" sz="2263" dirty="0">
                <a:solidFill>
                  <a:schemeClr val="bg1"/>
                </a:solidFill>
              </a:rPr>
              <a:t>Increased vagueness describing symptoms</a:t>
            </a:r>
          </a:p>
        </p:txBody>
      </p:sp>
      <p:sp>
        <p:nvSpPr>
          <p:cNvPr id="100" name="Rectangle 99">
            <a:extLst>
              <a:ext uri="{FF2B5EF4-FFF2-40B4-BE49-F238E27FC236}">
                <a16:creationId xmlns:a16="http://schemas.microsoft.com/office/drawing/2014/main" xmlns="" id="{D9981191-F84F-440A-B50A-11EF6D792B14}"/>
              </a:ext>
            </a:extLst>
          </p:cNvPr>
          <p:cNvSpPr/>
          <p:nvPr/>
        </p:nvSpPr>
        <p:spPr>
          <a:xfrm>
            <a:off x="8348965" y="20642899"/>
            <a:ext cx="5881928" cy="1782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263" b="1" dirty="0">
                <a:solidFill>
                  <a:schemeClr val="tx1"/>
                </a:solidFill>
              </a:rPr>
              <a:t>DIFFICULTY WITH PERSONAL HYGIENE</a:t>
            </a:r>
          </a:p>
          <a:p>
            <a:pPr lvl="0"/>
            <a:r>
              <a:rPr lang="en-GB" sz="2263" dirty="0">
                <a:solidFill>
                  <a:schemeClr val="bg1"/>
                </a:solidFill>
              </a:rPr>
              <a:t>Decreasing manual dexterity</a:t>
            </a:r>
          </a:p>
          <a:p>
            <a:pPr lvl="0"/>
            <a:r>
              <a:rPr lang="en-GB" sz="2263" dirty="0">
                <a:solidFill>
                  <a:schemeClr val="bg1"/>
                </a:solidFill>
              </a:rPr>
              <a:t>Concerned about showering in house alone due to falls and dizziness  </a:t>
            </a:r>
          </a:p>
        </p:txBody>
      </p:sp>
      <p:sp>
        <p:nvSpPr>
          <p:cNvPr id="101" name="Rectangle 100">
            <a:extLst>
              <a:ext uri="{FF2B5EF4-FFF2-40B4-BE49-F238E27FC236}">
                <a16:creationId xmlns:a16="http://schemas.microsoft.com/office/drawing/2014/main" xmlns="" id="{0D2FAFA3-3645-431F-B7DB-59AB81D55A07}"/>
              </a:ext>
            </a:extLst>
          </p:cNvPr>
          <p:cNvSpPr/>
          <p:nvPr/>
        </p:nvSpPr>
        <p:spPr>
          <a:xfrm>
            <a:off x="8348966" y="22630920"/>
            <a:ext cx="5881928" cy="20881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263" b="1" dirty="0">
                <a:solidFill>
                  <a:schemeClr val="tx1"/>
                </a:solidFill>
              </a:rPr>
              <a:t>SOCIAL EXCLUSION</a:t>
            </a:r>
          </a:p>
          <a:p>
            <a:pPr lvl="0"/>
            <a:r>
              <a:rPr lang="en-GB" sz="2263" dirty="0">
                <a:solidFill>
                  <a:schemeClr val="bg1"/>
                </a:solidFill>
              </a:rPr>
              <a:t>Contact with brother over phone </a:t>
            </a:r>
          </a:p>
          <a:p>
            <a:pPr lvl="0"/>
            <a:r>
              <a:rPr lang="en-GB" sz="2263" dirty="0">
                <a:solidFill>
                  <a:schemeClr val="bg1"/>
                </a:solidFill>
              </a:rPr>
              <a:t>Stopped going to sewing class due to loss of confidence in going out alone </a:t>
            </a:r>
          </a:p>
          <a:p>
            <a:pPr lvl="0"/>
            <a:r>
              <a:rPr lang="en-GB" sz="2263" dirty="0">
                <a:solidFill>
                  <a:schemeClr val="bg1"/>
                </a:solidFill>
              </a:rPr>
              <a:t>Increased reliance on friends to visit and help with daily tasks </a:t>
            </a:r>
          </a:p>
        </p:txBody>
      </p:sp>
      <p:sp>
        <p:nvSpPr>
          <p:cNvPr id="102" name="TextBox 101">
            <a:extLst>
              <a:ext uri="{FF2B5EF4-FFF2-40B4-BE49-F238E27FC236}">
                <a16:creationId xmlns:a16="http://schemas.microsoft.com/office/drawing/2014/main" xmlns="" id="{89388EA8-36CC-4BD7-8E53-E92DCD016302}"/>
              </a:ext>
            </a:extLst>
          </p:cNvPr>
          <p:cNvSpPr txBox="1"/>
          <p:nvPr/>
        </p:nvSpPr>
        <p:spPr>
          <a:xfrm>
            <a:off x="14511671" y="2903624"/>
            <a:ext cx="6340261" cy="629083"/>
          </a:xfrm>
          <a:prstGeom prst="rect">
            <a:avLst/>
          </a:prstGeom>
          <a:solidFill>
            <a:schemeClr val="accent1">
              <a:lumMod val="60000"/>
              <a:lumOff val="40000"/>
            </a:schemeClr>
          </a:solidFill>
        </p:spPr>
        <p:txBody>
          <a:bodyPr wrap="square" rtlCol="0">
            <a:spAutoFit/>
          </a:bodyPr>
          <a:lstStyle/>
          <a:p>
            <a:pPr algn="ctr"/>
            <a:r>
              <a:rPr lang="en-GB" sz="3488" b="1" dirty="0"/>
              <a:t>Overcoming Challenges </a:t>
            </a:r>
          </a:p>
        </p:txBody>
      </p:sp>
      <p:sp>
        <p:nvSpPr>
          <p:cNvPr id="15" name="Rectangle 14">
            <a:extLst>
              <a:ext uri="{FF2B5EF4-FFF2-40B4-BE49-F238E27FC236}">
                <a16:creationId xmlns:a16="http://schemas.microsoft.com/office/drawing/2014/main" xmlns="" id="{32818FAF-775D-4A06-8741-5C7831AB8E15}"/>
              </a:ext>
            </a:extLst>
          </p:cNvPr>
          <p:cNvSpPr/>
          <p:nvPr/>
        </p:nvSpPr>
        <p:spPr>
          <a:xfrm>
            <a:off x="14562603" y="13353484"/>
            <a:ext cx="6263872" cy="632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367" indent="-323367">
              <a:lnSpc>
                <a:spcPct val="150000"/>
              </a:lnSpc>
              <a:buFont typeface="Arial" panose="020B0604020202020204" pitchFamily="34" charset="0"/>
              <a:buChar char="•"/>
            </a:pPr>
            <a:r>
              <a:rPr lang="en-US" altLang="en-US" sz="2546" dirty="0">
                <a:solidFill>
                  <a:schemeClr val="bg1">
                    <a:lumMod val="95000"/>
                  </a:schemeClr>
                </a:solidFill>
              </a:rPr>
              <a:t>Change focus from interventional to preventive dentistry </a:t>
            </a:r>
          </a:p>
          <a:p>
            <a:pPr marL="323367" indent="-323367">
              <a:lnSpc>
                <a:spcPct val="150000"/>
              </a:lnSpc>
              <a:buFont typeface="Arial" panose="020B0604020202020204" pitchFamily="34" charset="0"/>
              <a:buChar char="•"/>
            </a:pPr>
            <a:r>
              <a:rPr lang="en-US" altLang="en-US" sz="2546" dirty="0">
                <a:solidFill>
                  <a:schemeClr val="bg1">
                    <a:lumMod val="95000"/>
                  </a:schemeClr>
                </a:solidFill>
              </a:rPr>
              <a:t>Include </a:t>
            </a:r>
            <a:r>
              <a:rPr lang="en-US" altLang="en-US" sz="2546" dirty="0" err="1">
                <a:solidFill>
                  <a:schemeClr val="bg1">
                    <a:lumMod val="95000"/>
                  </a:schemeClr>
                </a:solidFill>
              </a:rPr>
              <a:t>carers</a:t>
            </a:r>
            <a:r>
              <a:rPr lang="en-US" altLang="en-US" sz="2546" dirty="0">
                <a:solidFill>
                  <a:schemeClr val="bg1">
                    <a:lumMod val="95000"/>
                  </a:schemeClr>
                </a:solidFill>
              </a:rPr>
              <a:t> in oral hygiene practices – written oral care plan </a:t>
            </a:r>
          </a:p>
          <a:p>
            <a:pPr marL="323367" indent="-323367">
              <a:lnSpc>
                <a:spcPct val="150000"/>
              </a:lnSpc>
              <a:buFont typeface="Arial" panose="020B0604020202020204" pitchFamily="34" charset="0"/>
              <a:buChar char="•"/>
            </a:pPr>
            <a:r>
              <a:rPr lang="en-US" altLang="en-US" sz="2546" dirty="0">
                <a:solidFill>
                  <a:schemeClr val="bg1">
                    <a:lumMod val="95000"/>
                  </a:schemeClr>
                </a:solidFill>
              </a:rPr>
              <a:t>Nutritional needs – ONS increasing caries risk </a:t>
            </a:r>
            <a:r>
              <a:rPr lang="is-IS" sz="2546" b="1" baseline="30000" dirty="0">
                <a:solidFill>
                  <a:schemeClr val="bg1">
                    <a:lumMod val="95000"/>
                  </a:schemeClr>
                </a:solidFill>
              </a:rPr>
              <a:t>6 </a:t>
            </a:r>
            <a:endParaRPr lang="en-US" altLang="en-US" sz="2546" dirty="0">
              <a:solidFill>
                <a:schemeClr val="bg1">
                  <a:lumMod val="95000"/>
                </a:schemeClr>
              </a:solidFill>
            </a:endParaRPr>
          </a:p>
          <a:p>
            <a:pPr marL="323367" indent="-323367">
              <a:lnSpc>
                <a:spcPct val="150000"/>
              </a:lnSpc>
              <a:buFont typeface="Arial" panose="020B0604020202020204" pitchFamily="34" charset="0"/>
              <a:buChar char="•"/>
            </a:pPr>
            <a:r>
              <a:rPr lang="en-US" altLang="en-US" sz="2546" dirty="0">
                <a:solidFill>
                  <a:schemeClr val="bg1">
                    <a:lumMod val="95000"/>
                  </a:schemeClr>
                </a:solidFill>
              </a:rPr>
              <a:t>Capacity assessment/best interest decision may be required - </a:t>
            </a:r>
            <a:r>
              <a:rPr lang="is-IS" sz="2546" dirty="0">
                <a:solidFill>
                  <a:schemeClr val="bg1">
                    <a:lumMod val="95000"/>
                  </a:schemeClr>
                </a:solidFill>
              </a:rPr>
              <a:t>time/task specific </a:t>
            </a:r>
            <a:r>
              <a:rPr lang="en-US" altLang="en-US" sz="2546" baseline="30000" dirty="0">
                <a:solidFill>
                  <a:schemeClr val="bg1">
                    <a:lumMod val="95000"/>
                  </a:schemeClr>
                </a:solidFill>
              </a:rPr>
              <a:t>7 </a:t>
            </a:r>
          </a:p>
          <a:p>
            <a:pPr marL="323367" indent="-323367">
              <a:lnSpc>
                <a:spcPct val="150000"/>
              </a:lnSpc>
              <a:buFont typeface="Arial" panose="020B0604020202020204" pitchFamily="34" charset="0"/>
              <a:buChar char="•"/>
            </a:pPr>
            <a:r>
              <a:rPr lang="en-US" altLang="en-US" sz="2546" dirty="0">
                <a:solidFill>
                  <a:schemeClr val="bg1">
                    <a:lumMod val="95000"/>
                  </a:schemeClr>
                </a:solidFill>
              </a:rPr>
              <a:t>Access to domiciliary care - increasing frailty </a:t>
            </a:r>
          </a:p>
          <a:p>
            <a:pPr marL="323367" indent="-323367">
              <a:lnSpc>
                <a:spcPct val="150000"/>
              </a:lnSpc>
              <a:buFont typeface="Arial" panose="020B0604020202020204" pitchFamily="34" charset="0"/>
              <a:buChar char="•"/>
            </a:pPr>
            <a:r>
              <a:rPr lang="en-US" altLang="en-US" sz="2546" dirty="0">
                <a:solidFill>
                  <a:schemeClr val="bg1">
                    <a:lumMod val="95000"/>
                  </a:schemeClr>
                </a:solidFill>
              </a:rPr>
              <a:t>Dysphagia &amp; dental care - risk assessment </a:t>
            </a:r>
            <a:r>
              <a:rPr lang="en-US" altLang="en-US" sz="2546" baseline="30000" dirty="0">
                <a:solidFill>
                  <a:schemeClr val="bg1">
                    <a:lumMod val="95000"/>
                  </a:schemeClr>
                </a:solidFill>
              </a:rPr>
              <a:t>8</a:t>
            </a:r>
          </a:p>
        </p:txBody>
      </p:sp>
      <p:sp>
        <p:nvSpPr>
          <p:cNvPr id="113" name="TextBox 112">
            <a:extLst>
              <a:ext uri="{FF2B5EF4-FFF2-40B4-BE49-F238E27FC236}">
                <a16:creationId xmlns:a16="http://schemas.microsoft.com/office/drawing/2014/main" xmlns="" id="{301A40C4-5791-4F8F-B4DC-F03D6B583BD2}"/>
              </a:ext>
            </a:extLst>
          </p:cNvPr>
          <p:cNvSpPr txBox="1"/>
          <p:nvPr/>
        </p:nvSpPr>
        <p:spPr>
          <a:xfrm>
            <a:off x="14565907" y="3668247"/>
            <a:ext cx="6263872" cy="8401659"/>
          </a:xfrm>
          <a:prstGeom prst="rect">
            <a:avLst/>
          </a:prstGeom>
          <a:solidFill>
            <a:schemeClr val="accent1">
              <a:lumMod val="20000"/>
              <a:lumOff val="80000"/>
            </a:schemeClr>
          </a:solidFill>
          <a:ln>
            <a:solidFill>
              <a:schemeClr val="tx1"/>
            </a:solidFill>
          </a:ln>
        </p:spPr>
        <p:txBody>
          <a:bodyPr wrap="square" rtlCol="0">
            <a:spAutoFit/>
          </a:bodyPr>
          <a:lstStyle/>
          <a:p>
            <a:pPr defTabSz="861162">
              <a:lnSpc>
                <a:spcPct val="90000"/>
              </a:lnSpc>
              <a:spcBef>
                <a:spcPct val="0"/>
              </a:spcBef>
              <a:spcAft>
                <a:spcPct val="35000"/>
              </a:spcAft>
            </a:pPr>
            <a:endParaRPr lang="en-US" sz="743" dirty="0"/>
          </a:p>
          <a:p>
            <a:pPr defTabSz="861162">
              <a:lnSpc>
                <a:spcPct val="90000"/>
              </a:lnSpc>
              <a:spcBef>
                <a:spcPct val="0"/>
              </a:spcBef>
              <a:spcAft>
                <a:spcPct val="35000"/>
              </a:spcAft>
            </a:pPr>
            <a:r>
              <a:rPr lang="en-US" sz="2263" dirty="0"/>
              <a:t>Liaison with GP regarding decline, increased confusion and weight loss. </a:t>
            </a:r>
          </a:p>
          <a:p>
            <a:pPr defTabSz="861162">
              <a:lnSpc>
                <a:spcPct val="90000"/>
              </a:lnSpc>
              <a:spcBef>
                <a:spcPct val="0"/>
              </a:spcBef>
              <a:spcAft>
                <a:spcPct val="35000"/>
              </a:spcAft>
            </a:pPr>
            <a:r>
              <a:rPr lang="en-US" sz="2263" dirty="0"/>
              <a:t>Referral to </a:t>
            </a:r>
            <a:r>
              <a:rPr lang="en-GB" sz="2263" dirty="0"/>
              <a:t>Older Person</a:t>
            </a:r>
            <a:r>
              <a:rPr lang="en-GB" altLang="en-US" sz="2263" dirty="0"/>
              <a:t> Care Assessment Unit: </a:t>
            </a:r>
          </a:p>
          <a:p>
            <a:pPr marL="323367" indent="-323367" defTabSz="861162">
              <a:lnSpc>
                <a:spcPct val="90000"/>
              </a:lnSpc>
              <a:spcBef>
                <a:spcPct val="0"/>
              </a:spcBef>
              <a:spcAft>
                <a:spcPct val="35000"/>
              </a:spcAft>
              <a:buFont typeface="Wingdings" panose="05000000000000000000" pitchFamily="2" charset="2"/>
              <a:buChar char="v"/>
            </a:pPr>
            <a:r>
              <a:rPr lang="en-GB" altLang="en-US" sz="2263" dirty="0"/>
              <a:t>Physiotherapy</a:t>
            </a:r>
          </a:p>
          <a:p>
            <a:pPr marL="323367" indent="-323367" defTabSz="861162">
              <a:lnSpc>
                <a:spcPct val="90000"/>
              </a:lnSpc>
              <a:spcBef>
                <a:spcPct val="0"/>
              </a:spcBef>
              <a:spcAft>
                <a:spcPct val="35000"/>
              </a:spcAft>
              <a:buFont typeface="Wingdings" panose="05000000000000000000" pitchFamily="2" charset="2"/>
              <a:buChar char="v"/>
            </a:pPr>
            <a:r>
              <a:rPr lang="en-GB" altLang="en-US" sz="2263" dirty="0"/>
              <a:t>Occupational therapy </a:t>
            </a:r>
          </a:p>
          <a:p>
            <a:pPr marL="323367" indent="-323367" defTabSz="861162">
              <a:lnSpc>
                <a:spcPct val="90000"/>
              </a:lnSpc>
              <a:spcBef>
                <a:spcPct val="0"/>
              </a:spcBef>
              <a:spcAft>
                <a:spcPct val="35000"/>
              </a:spcAft>
              <a:buFont typeface="Wingdings" panose="05000000000000000000" pitchFamily="2" charset="2"/>
              <a:buChar char="v"/>
            </a:pPr>
            <a:r>
              <a:rPr lang="en-GB" altLang="en-US" sz="2263" dirty="0"/>
              <a:t>Dietician –short term </a:t>
            </a:r>
            <a:r>
              <a:rPr lang="en-US" altLang="en-US" sz="2263" dirty="0"/>
              <a:t>Oral Nutritional Supplements (ONS)</a:t>
            </a:r>
            <a:r>
              <a:rPr lang="en-GB" altLang="en-US" sz="2263" dirty="0"/>
              <a:t> prescribed</a:t>
            </a:r>
          </a:p>
          <a:p>
            <a:pPr marL="323367" indent="-323367" defTabSz="861162">
              <a:lnSpc>
                <a:spcPct val="90000"/>
              </a:lnSpc>
              <a:spcBef>
                <a:spcPct val="0"/>
              </a:spcBef>
              <a:spcAft>
                <a:spcPct val="35000"/>
              </a:spcAft>
              <a:buFont typeface="Wingdings" panose="05000000000000000000" pitchFamily="2" charset="2"/>
              <a:buChar char="v"/>
            </a:pPr>
            <a:r>
              <a:rPr lang="en-GB" altLang="en-US" sz="2263" dirty="0"/>
              <a:t>Speech and Language Team assessment - dysphagia related to Barrett’s oesophagus</a:t>
            </a:r>
          </a:p>
          <a:p>
            <a:pPr marL="323367" indent="-323367" defTabSz="861162">
              <a:lnSpc>
                <a:spcPct val="90000"/>
              </a:lnSpc>
              <a:spcBef>
                <a:spcPct val="0"/>
              </a:spcBef>
              <a:spcAft>
                <a:spcPct val="35000"/>
              </a:spcAft>
              <a:buFont typeface="Wingdings" panose="05000000000000000000" pitchFamily="2" charset="2"/>
              <a:buChar char="v"/>
            </a:pPr>
            <a:r>
              <a:rPr lang="en-GB" altLang="en-US" sz="2263" dirty="0"/>
              <a:t>Care management team – carers four times  weekly to help with meals and showering </a:t>
            </a:r>
          </a:p>
          <a:p>
            <a:pPr defTabSz="861162">
              <a:lnSpc>
                <a:spcPct val="90000"/>
              </a:lnSpc>
              <a:spcBef>
                <a:spcPct val="0"/>
              </a:spcBef>
              <a:spcAft>
                <a:spcPct val="35000"/>
              </a:spcAft>
            </a:pPr>
            <a:endParaRPr lang="en-GB" altLang="en-US" sz="2263" dirty="0"/>
          </a:p>
          <a:p>
            <a:pPr marL="323367" indent="-323367" defTabSz="861162">
              <a:lnSpc>
                <a:spcPct val="90000"/>
              </a:lnSpc>
              <a:spcBef>
                <a:spcPct val="0"/>
              </a:spcBef>
              <a:spcAft>
                <a:spcPct val="35000"/>
              </a:spcAft>
              <a:buFont typeface="Arial" panose="020B0604020202020204" pitchFamily="34" charset="0"/>
              <a:buChar char="•"/>
            </a:pPr>
            <a:r>
              <a:rPr lang="en-GB" altLang="en-US" sz="2263" dirty="0"/>
              <a:t>Age Concern - volunteer support for appointments </a:t>
            </a:r>
          </a:p>
          <a:p>
            <a:pPr marL="323367" indent="-323367" defTabSz="861162">
              <a:lnSpc>
                <a:spcPct val="90000"/>
              </a:lnSpc>
              <a:spcBef>
                <a:spcPct val="0"/>
              </a:spcBef>
              <a:spcAft>
                <a:spcPct val="35000"/>
              </a:spcAft>
              <a:buFont typeface="Arial" panose="020B0604020202020204" pitchFamily="34" charset="0"/>
              <a:buChar char="•"/>
            </a:pPr>
            <a:r>
              <a:rPr lang="en-GB" altLang="en-US" sz="2263" dirty="0"/>
              <a:t>Use of standard wheelchair for long distances </a:t>
            </a:r>
          </a:p>
          <a:p>
            <a:pPr marL="323367" indent="-323367" defTabSz="861162">
              <a:lnSpc>
                <a:spcPct val="90000"/>
              </a:lnSpc>
              <a:spcBef>
                <a:spcPct val="0"/>
              </a:spcBef>
              <a:spcAft>
                <a:spcPct val="35000"/>
              </a:spcAft>
              <a:buFont typeface="Arial" panose="020B0604020202020204" pitchFamily="34" charset="0"/>
              <a:buChar char="•"/>
            </a:pPr>
            <a:r>
              <a:rPr lang="en-GB" altLang="en-US" sz="2263" dirty="0"/>
              <a:t>Accessible Easy-read information</a:t>
            </a:r>
          </a:p>
          <a:p>
            <a:pPr marL="323367" indent="-323367" defTabSz="861162">
              <a:lnSpc>
                <a:spcPct val="90000"/>
              </a:lnSpc>
              <a:spcBef>
                <a:spcPct val="0"/>
              </a:spcBef>
              <a:spcAft>
                <a:spcPct val="35000"/>
              </a:spcAft>
              <a:buFont typeface="Arial" panose="020B0604020202020204" pitchFamily="34" charset="0"/>
              <a:buChar char="•"/>
            </a:pPr>
            <a:r>
              <a:rPr lang="en-GB" altLang="en-US" sz="2263" dirty="0"/>
              <a:t>Short regular appointments </a:t>
            </a:r>
          </a:p>
          <a:p>
            <a:pPr marL="323367" indent="-323367" defTabSz="861162">
              <a:lnSpc>
                <a:spcPct val="90000"/>
              </a:lnSpc>
              <a:spcBef>
                <a:spcPct val="0"/>
              </a:spcBef>
              <a:spcAft>
                <a:spcPct val="35000"/>
              </a:spcAft>
              <a:buFont typeface="Arial" panose="020B0604020202020204" pitchFamily="34" charset="0"/>
              <a:buChar char="•"/>
            </a:pPr>
            <a:r>
              <a:rPr lang="en-GB" altLang="en-US" sz="2263" dirty="0"/>
              <a:t>Rapport building with patient so will confide if  experiencing challenges </a:t>
            </a:r>
          </a:p>
          <a:p>
            <a:pPr marL="323367" indent="-323367" defTabSz="861162">
              <a:lnSpc>
                <a:spcPct val="90000"/>
              </a:lnSpc>
              <a:spcBef>
                <a:spcPct val="0"/>
              </a:spcBef>
              <a:spcAft>
                <a:spcPct val="35000"/>
              </a:spcAft>
              <a:buFont typeface="Arial" panose="020B0604020202020204" pitchFamily="34" charset="0"/>
              <a:buChar char="•"/>
            </a:pPr>
            <a:r>
              <a:rPr lang="en-GB" altLang="en-US" sz="2263" dirty="0"/>
              <a:t>Use of dental team skill mix – hygienist to reinforce preventative regime</a:t>
            </a:r>
          </a:p>
        </p:txBody>
      </p:sp>
      <p:sp>
        <p:nvSpPr>
          <p:cNvPr id="45" name="TextBox 44">
            <a:extLst>
              <a:ext uri="{FF2B5EF4-FFF2-40B4-BE49-F238E27FC236}">
                <a16:creationId xmlns:a16="http://schemas.microsoft.com/office/drawing/2014/main" xmlns="" id="{495DD0DF-39A4-4EC2-BBE1-062E4A1837D4}"/>
              </a:ext>
            </a:extLst>
          </p:cNvPr>
          <p:cNvSpPr txBox="1"/>
          <p:nvPr/>
        </p:nvSpPr>
        <p:spPr>
          <a:xfrm>
            <a:off x="7686858" y="27928414"/>
            <a:ext cx="6518501" cy="1804408"/>
          </a:xfrm>
          <a:prstGeom prst="rect">
            <a:avLst/>
          </a:prstGeom>
          <a:solidFill>
            <a:schemeClr val="accent2">
              <a:lumMod val="40000"/>
              <a:lumOff val="60000"/>
            </a:schemeClr>
          </a:solidFill>
          <a:ln>
            <a:solidFill>
              <a:schemeClr val="tx1"/>
            </a:solidFill>
          </a:ln>
        </p:spPr>
        <p:txBody>
          <a:bodyPr wrap="square" lIns="62615" tIns="31307" rIns="62615" bIns="31307" rtlCol="0">
            <a:spAutoFit/>
          </a:bodyPr>
          <a:lstStyle/>
          <a:p>
            <a:pPr algn="ctr">
              <a:buFont typeface="Arial" pitchFamily="34" charset="0"/>
              <a:buChar char="•"/>
            </a:pPr>
            <a:r>
              <a:rPr lang="en-GB" sz="2263" dirty="0" err="1"/>
              <a:t>Xerostomia</a:t>
            </a:r>
            <a:endParaRPr lang="en-GB" sz="2263" dirty="0"/>
          </a:p>
          <a:p>
            <a:pPr algn="ctr">
              <a:buFont typeface="Arial" pitchFamily="34" charset="0"/>
              <a:buChar char="•"/>
            </a:pPr>
            <a:r>
              <a:rPr lang="en-GB" sz="2263" dirty="0"/>
              <a:t>High caries risk with new carious lesions</a:t>
            </a:r>
          </a:p>
          <a:p>
            <a:pPr algn="ctr">
              <a:buFont typeface="Arial" pitchFamily="34" charset="0"/>
              <a:buChar char="•"/>
            </a:pPr>
            <a:r>
              <a:rPr lang="en-GB" sz="2263" dirty="0"/>
              <a:t>Declining oral hygiene</a:t>
            </a:r>
          </a:p>
          <a:p>
            <a:pPr algn="ctr">
              <a:buFont typeface="Arial" pitchFamily="34" charset="0"/>
              <a:buChar char="•"/>
            </a:pPr>
            <a:r>
              <a:rPr lang="en-GB" sz="2263" dirty="0"/>
              <a:t>Recurrent parotid infections</a:t>
            </a:r>
          </a:p>
          <a:p>
            <a:pPr algn="ctr">
              <a:buFont typeface="Arial" pitchFamily="34" charset="0"/>
              <a:buChar char="•"/>
            </a:pPr>
            <a:r>
              <a:rPr lang="en-GB" sz="2263" dirty="0"/>
              <a:t>Reduced ability to cope with treatment </a:t>
            </a:r>
          </a:p>
        </p:txBody>
      </p:sp>
      <p:sp>
        <p:nvSpPr>
          <p:cNvPr id="48" name="TextBox 47"/>
          <p:cNvSpPr txBox="1"/>
          <p:nvPr/>
        </p:nvSpPr>
        <p:spPr>
          <a:xfrm>
            <a:off x="556456" y="29530611"/>
            <a:ext cx="6824814" cy="389790"/>
          </a:xfrm>
          <a:prstGeom prst="rect">
            <a:avLst/>
          </a:prstGeom>
          <a:noFill/>
        </p:spPr>
        <p:txBody>
          <a:bodyPr wrap="square" lIns="62615" tIns="31307" rIns="62615" bIns="31307" rtlCol="0">
            <a:spAutoFit/>
          </a:bodyPr>
          <a:lstStyle/>
          <a:p>
            <a:pPr algn="just"/>
            <a:r>
              <a:rPr lang="en-GB" sz="2122" dirty="0">
                <a:solidFill>
                  <a:srgbClr val="FF0000"/>
                </a:solidFill>
              </a:rPr>
              <a:t>Figure 1</a:t>
            </a:r>
            <a:r>
              <a:rPr lang="en-GB" sz="2122" dirty="0"/>
              <a:t>. Heavily restored dentition with poor oral hygiene. </a:t>
            </a:r>
          </a:p>
        </p:txBody>
      </p:sp>
      <p:sp>
        <p:nvSpPr>
          <p:cNvPr id="49" name="TextBox 48">
            <a:extLst>
              <a:ext uri="{FF2B5EF4-FFF2-40B4-BE49-F238E27FC236}">
                <a16:creationId xmlns:a16="http://schemas.microsoft.com/office/drawing/2014/main" xmlns="" id="{9CF94982-9059-4E36-85FE-B2EF54B4510F}"/>
              </a:ext>
            </a:extLst>
          </p:cNvPr>
          <p:cNvSpPr txBox="1"/>
          <p:nvPr/>
        </p:nvSpPr>
        <p:spPr>
          <a:xfrm>
            <a:off x="7686857" y="27140463"/>
            <a:ext cx="6569426" cy="614912"/>
          </a:xfrm>
          <a:prstGeom prst="rect">
            <a:avLst/>
          </a:prstGeom>
          <a:solidFill>
            <a:schemeClr val="accent1">
              <a:lumMod val="60000"/>
              <a:lumOff val="40000"/>
            </a:schemeClr>
          </a:solidFill>
        </p:spPr>
        <p:txBody>
          <a:bodyPr wrap="square" rtlCol="0">
            <a:spAutoFit/>
          </a:bodyPr>
          <a:lstStyle/>
          <a:p>
            <a:pPr algn="ctr"/>
            <a:r>
              <a:rPr lang="en-GB" sz="3396" b="1" dirty="0"/>
              <a:t>Challenges Maintaining Dentition</a:t>
            </a:r>
          </a:p>
        </p:txBody>
      </p:sp>
      <p:grpSp>
        <p:nvGrpSpPr>
          <p:cNvPr id="50" name="Group 49">
            <a:extLst>
              <a:ext uri="{FF2B5EF4-FFF2-40B4-BE49-F238E27FC236}">
                <a16:creationId xmlns:a16="http://schemas.microsoft.com/office/drawing/2014/main" xmlns="" id="{0BF7BB6E-6381-4099-9D80-198F0D7D05BE}"/>
              </a:ext>
            </a:extLst>
          </p:cNvPr>
          <p:cNvGrpSpPr/>
          <p:nvPr/>
        </p:nvGrpSpPr>
        <p:grpSpPr>
          <a:xfrm>
            <a:off x="681630" y="24211926"/>
            <a:ext cx="6500326" cy="5147685"/>
            <a:chOff x="7365573" y="23549085"/>
            <a:chExt cx="5177910" cy="7715179"/>
          </a:xfrm>
        </p:grpSpPr>
        <p:pic>
          <p:nvPicPr>
            <p:cNvPr id="51" name="Picture 50">
              <a:extLst>
                <a:ext uri="{FF2B5EF4-FFF2-40B4-BE49-F238E27FC236}">
                  <a16:creationId xmlns:a16="http://schemas.microsoft.com/office/drawing/2014/main" xmlns="" id="{9913F3E1-6301-451E-A62F-20EC7E3A4E2A}"/>
                </a:ext>
              </a:extLst>
            </p:cNvPr>
            <p:cNvPicPr>
              <a:picLocks noChangeAspect="1"/>
            </p:cNvPicPr>
            <p:nvPr/>
          </p:nvPicPr>
          <p:blipFill rotWithShape="1">
            <a:blip r:embed="rId7">
              <a:extLst>
                <a:ext uri="{28A0092B-C50C-407E-A947-70E740481C1C}">
                  <a14:useLocalDpi xmlns:a14="http://schemas.microsoft.com/office/drawing/2010/main" val="0"/>
                </a:ext>
              </a:extLst>
            </a:blip>
            <a:srcRect l="-468" r="10602" b="5502"/>
            <a:stretch/>
          </p:blipFill>
          <p:spPr>
            <a:xfrm>
              <a:off x="7365573" y="27276678"/>
              <a:ext cx="5177910" cy="3987586"/>
            </a:xfrm>
            <a:prstGeom prst="rect">
              <a:avLst/>
            </a:prstGeom>
          </p:spPr>
        </p:pic>
        <p:pic>
          <p:nvPicPr>
            <p:cNvPr id="52" name="Picture 51">
              <a:extLst>
                <a:ext uri="{FF2B5EF4-FFF2-40B4-BE49-F238E27FC236}">
                  <a16:creationId xmlns:a16="http://schemas.microsoft.com/office/drawing/2014/main" xmlns="" id="{08E0E2EB-4E0E-4DF6-B585-D3135B59AAE7}"/>
                </a:ext>
              </a:extLst>
            </p:cNvPr>
            <p:cNvPicPr>
              <a:picLocks noChangeAspect="1"/>
            </p:cNvPicPr>
            <p:nvPr/>
          </p:nvPicPr>
          <p:blipFill rotWithShape="1">
            <a:blip r:embed="rId8">
              <a:extLst>
                <a:ext uri="{28A0092B-C50C-407E-A947-70E740481C1C}">
                  <a14:useLocalDpi xmlns:a14="http://schemas.microsoft.com/office/drawing/2010/main" val="0"/>
                </a:ext>
              </a:extLst>
            </a:blip>
            <a:srcRect l="30682" r="11450" b="4275"/>
            <a:stretch/>
          </p:blipFill>
          <p:spPr>
            <a:xfrm>
              <a:off x="10156738" y="23609803"/>
              <a:ext cx="2386745" cy="3475564"/>
            </a:xfrm>
            <a:prstGeom prst="rect">
              <a:avLst/>
            </a:prstGeom>
          </p:spPr>
        </p:pic>
        <p:pic>
          <p:nvPicPr>
            <p:cNvPr id="53" name="Picture 52">
              <a:extLst>
                <a:ext uri="{FF2B5EF4-FFF2-40B4-BE49-F238E27FC236}">
                  <a16:creationId xmlns:a16="http://schemas.microsoft.com/office/drawing/2014/main" xmlns="" id="{E84206AA-7A65-4C14-AE44-EF8B363D0F50}"/>
                </a:ext>
              </a:extLst>
            </p:cNvPr>
            <p:cNvPicPr>
              <a:picLocks noChangeAspect="1"/>
            </p:cNvPicPr>
            <p:nvPr/>
          </p:nvPicPr>
          <p:blipFill rotWithShape="1">
            <a:blip r:embed="rId9">
              <a:extLst>
                <a:ext uri="{28A0092B-C50C-407E-A947-70E740481C1C}">
                  <a14:useLocalDpi xmlns:a14="http://schemas.microsoft.com/office/drawing/2010/main" val="0"/>
                </a:ext>
              </a:extLst>
            </a:blip>
            <a:srcRect l="18960" r="23774" b="6911"/>
            <a:stretch/>
          </p:blipFill>
          <p:spPr>
            <a:xfrm>
              <a:off x="7384366" y="23549085"/>
              <a:ext cx="2586450" cy="3536282"/>
            </a:xfrm>
            <a:prstGeom prst="rect">
              <a:avLst/>
            </a:prstGeom>
          </p:spPr>
        </p:pic>
      </p:grpSp>
      <p:sp>
        <p:nvSpPr>
          <p:cNvPr id="2" name="Rectangle 1">
            <a:extLst>
              <a:ext uri="{FF2B5EF4-FFF2-40B4-BE49-F238E27FC236}">
                <a16:creationId xmlns:a16="http://schemas.microsoft.com/office/drawing/2014/main" xmlns="" id="{BEE11A07-E015-4BBA-846C-307B920D6152}"/>
              </a:ext>
            </a:extLst>
          </p:cNvPr>
          <p:cNvSpPr/>
          <p:nvPr/>
        </p:nvSpPr>
        <p:spPr>
          <a:xfrm>
            <a:off x="3306753" y="11791452"/>
            <a:ext cx="1265858" cy="89935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76" tIns="32338" rIns="64676" bIns="32338" numCol="1" spcCol="0" rtlCol="0" fromWordArt="0" anchor="ctr" anchorCtr="0" forceAA="0" compatLnSpc="1">
            <a:prstTxWarp prst="textNoShape">
              <a:avLst/>
            </a:prstTxWarp>
            <a:noAutofit/>
          </a:bodyPr>
          <a:lstStyle/>
          <a:p>
            <a:pPr algn="ctr"/>
            <a:r>
              <a:rPr lang="en-GB" sz="2263" b="1" dirty="0">
                <a:solidFill>
                  <a:schemeClr val="tx1"/>
                </a:solidFill>
              </a:rPr>
              <a:t>Female </a:t>
            </a:r>
          </a:p>
          <a:p>
            <a:pPr algn="ctr"/>
            <a:r>
              <a:rPr lang="en-GB" sz="2263" b="1" dirty="0">
                <a:solidFill>
                  <a:schemeClr val="tx1"/>
                </a:solidFill>
              </a:rPr>
              <a:t>83 years</a:t>
            </a:r>
          </a:p>
        </p:txBody>
      </p:sp>
      <p:pic>
        <p:nvPicPr>
          <p:cNvPr id="73" name="Content Placeholder 3">
            <a:extLst>
              <a:ext uri="{FF2B5EF4-FFF2-40B4-BE49-F238E27FC236}">
                <a16:creationId xmlns:a16="http://schemas.microsoft.com/office/drawing/2014/main" xmlns="" id="{470F31EE-375B-4E0A-A2E5-425EAF380C03}"/>
              </a:ext>
            </a:extLst>
          </p:cNvPr>
          <p:cNvPicPr>
            <a:picLocks noChangeAspect="1"/>
          </p:cNvPicPr>
          <p:nvPr/>
        </p:nvPicPr>
        <p:blipFill rotWithShape="1">
          <a:blip r:embed="rId10">
            <a:extLst>
              <a:ext uri="{28A0092B-C50C-407E-A947-70E740481C1C}">
                <a14:useLocalDpi xmlns:a14="http://schemas.microsoft.com/office/drawing/2010/main" val="0"/>
              </a:ext>
            </a:extLst>
          </a:blip>
          <a:srcRect l="26017" r="28444" b="13964"/>
          <a:stretch/>
        </p:blipFill>
        <p:spPr>
          <a:xfrm>
            <a:off x="11090548" y="8542810"/>
            <a:ext cx="3113252" cy="3636877"/>
          </a:xfrm>
          <a:prstGeom prst="rect">
            <a:avLst/>
          </a:prstGeom>
        </p:spPr>
      </p:pic>
      <p:pic>
        <p:nvPicPr>
          <p:cNvPr id="74" name="Picture 73">
            <a:extLst>
              <a:ext uri="{FF2B5EF4-FFF2-40B4-BE49-F238E27FC236}">
                <a16:creationId xmlns:a16="http://schemas.microsoft.com/office/drawing/2014/main" xmlns="" id="{DEF48C8D-DCBE-4506-8D01-2D8E5EBAF1A6}"/>
              </a:ext>
            </a:extLst>
          </p:cNvPr>
          <p:cNvPicPr>
            <a:picLocks noChangeAspect="1"/>
          </p:cNvPicPr>
          <p:nvPr/>
        </p:nvPicPr>
        <p:blipFill rotWithShape="1">
          <a:blip r:embed="rId11">
            <a:extLst>
              <a:ext uri="{28A0092B-C50C-407E-A947-70E740481C1C}">
                <a14:useLocalDpi xmlns:a14="http://schemas.microsoft.com/office/drawing/2010/main" val="0"/>
              </a:ext>
            </a:extLst>
          </a:blip>
          <a:srcRect l="22544" t="10509" r="28035" b="23202"/>
          <a:stretch/>
        </p:blipFill>
        <p:spPr>
          <a:xfrm>
            <a:off x="7858302" y="8542810"/>
            <a:ext cx="3221374" cy="3654855"/>
          </a:xfrm>
          <a:prstGeom prst="rect">
            <a:avLst/>
          </a:prstGeom>
        </p:spPr>
      </p:pic>
    </p:spTree>
    <p:extLst>
      <p:ext uri="{BB962C8B-B14F-4D97-AF65-F5344CB8AC3E}">
        <p14:creationId xmlns:p14="http://schemas.microsoft.com/office/powerpoint/2010/main" val="2813050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10847</TotalTime>
  <Words>2520</Words>
  <Application>Microsoft Office PowerPoint</Application>
  <PresentationFormat>Custom</PresentationFormat>
  <Paragraphs>428</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(Body)</vt:lpstr>
      <vt:lpstr>Calibri Light</vt:lpstr>
      <vt:lpstr>Times New Roman</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Ritchie</dc:creator>
  <cp:lastModifiedBy>Adele Cunningham (Cardiff and Vale UHB - It)</cp:lastModifiedBy>
  <cp:revision>323</cp:revision>
  <dcterms:created xsi:type="dcterms:W3CDTF">2015-05-20T20:15:57Z</dcterms:created>
  <dcterms:modified xsi:type="dcterms:W3CDTF">2020-10-14T17:19:08Z</dcterms:modified>
</cp:coreProperties>
</file>